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tif" ContentType="image/t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9"/>
  </p:notesMasterIdLst>
  <p:sldIdLst>
    <p:sldId id="256" r:id="rId2"/>
    <p:sldId id="257" r:id="rId3"/>
    <p:sldId id="258" r:id="rId4"/>
    <p:sldId id="307" r:id="rId5"/>
    <p:sldId id="273" r:id="rId6"/>
    <p:sldId id="266" r:id="rId7"/>
    <p:sldId id="267" r:id="rId8"/>
    <p:sldId id="268" r:id="rId9"/>
    <p:sldId id="308" r:id="rId10"/>
    <p:sldId id="274" r:id="rId11"/>
    <p:sldId id="275" r:id="rId12"/>
    <p:sldId id="276" r:id="rId13"/>
    <p:sldId id="277" r:id="rId14"/>
    <p:sldId id="278" r:id="rId15"/>
    <p:sldId id="303" r:id="rId16"/>
    <p:sldId id="304" r:id="rId17"/>
    <p:sldId id="305" r:id="rId18"/>
    <p:sldId id="306" r:id="rId19"/>
    <p:sldId id="279" r:id="rId20"/>
    <p:sldId id="280" r:id="rId21"/>
    <p:sldId id="281" r:id="rId22"/>
    <p:sldId id="282" r:id="rId23"/>
    <p:sldId id="283" r:id="rId24"/>
    <p:sldId id="284" r:id="rId25"/>
    <p:sldId id="285" r:id="rId26"/>
    <p:sldId id="286" r:id="rId27"/>
    <p:sldId id="287" r:id="rId28"/>
    <p:sldId id="288" r:id="rId29"/>
    <p:sldId id="289" r:id="rId30"/>
    <p:sldId id="290" r:id="rId31"/>
    <p:sldId id="291" r:id="rId32"/>
    <p:sldId id="292" r:id="rId33"/>
    <p:sldId id="294" r:id="rId34"/>
    <p:sldId id="295" r:id="rId35"/>
    <p:sldId id="296" r:id="rId36"/>
    <p:sldId id="297" r:id="rId37"/>
    <p:sldId id="299" r:id="rId38"/>
  </p:sldIdLst>
  <p:sldSz cx="9363075" cy="52578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1pPr>
    <a:lvl2pPr marL="0" marR="0" indent="2286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2pPr>
    <a:lvl3pPr marL="0" marR="0" indent="4572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3pPr>
    <a:lvl4pPr marL="0" marR="0" indent="6858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4pPr>
    <a:lvl5pPr marL="0" marR="0" indent="9144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5pPr>
    <a:lvl6pPr marL="0" marR="0" indent="11430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6pPr>
    <a:lvl7pPr marL="0" marR="0" indent="13716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7pPr>
    <a:lvl8pPr marL="0" marR="0" indent="16002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8pPr>
    <a:lvl9pPr marL="0" marR="0" indent="18288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C5C7C9">
              <a:alpha val="30000"/>
            </a:srgbClr>
          </a:solidFill>
        </a:fill>
      </a:tcStyle>
    </a:band2H>
    <a:firstCol>
      <a:tcTxStyle b="off" i="off">
        <a:fontRef idx="major">
          <a:srgbClr val="FFFFFF"/>
        </a:fontRef>
        <a:srgbClr val="FFFFFF"/>
      </a:tcTxStyle>
      <a:tcStyle>
        <a:tcBdr>
          <a:left>
            <a:ln w="28575"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FFFF">
              <a:alpha val="35000"/>
            </a:srgbClr>
          </a:solidFill>
        </a:fill>
      </a:tcStyle>
    </a:firstCol>
    <a:lastRow>
      <a:tcTxStyle b="off"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28575"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FFFF">
              <a:alpha val="35000"/>
            </a:srgbClr>
          </a:solidFill>
        </a:fill>
      </a:tcStyle>
    </a:lastRow>
    <a:firstRow>
      <a:tcTxStyle b="off"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28575"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FFFF">
              <a:alpha val="35000"/>
            </a:srgbClr>
          </a:solidFill>
        </a:fill>
      </a:tcStyle>
    </a:firstRow>
  </a:tblStyle>
  <a:tblStyle styleId="{D51ADE6A-740E-44AE-83CC-AE7238B6C88D}" styleName="">
    <a:tblBg/>
    <a:wholeTbl>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C5C7C9">
              <a:alpha val="30000"/>
            </a:srgbClr>
          </a:solidFill>
        </a:fill>
      </a:tcStyle>
    </a:band2H>
    <a:firstCol>
      <a:tcTxStyle b="off" i="off">
        <a:fontRef idx="major">
          <a:srgbClr val="000000"/>
        </a:fontRef>
        <a:srgbClr val="000000"/>
      </a:tcTxStyle>
      <a:tcStyle>
        <a:tcBdr>
          <a:left>
            <a:ln w="28575"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firstCol>
    <a:lastRow>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28575"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lastRow>
    <a:firstRow>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8575"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firstRow>
  </a:tblStyle>
  <a:tblStyle styleId="{4A9BC294-FFE2-49D5-8D69-9E1BD2C41BD5}" styleName="">
    <a:tblBg/>
    <a:wholeTbl>
      <a:tcTxStyle b="off" i="off">
        <a:fontRef idx="minor">
          <a:srgbClr val="000000"/>
        </a:fontRef>
        <a:srgbClr val="000000"/>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wholeTbl>
    <a:band2H>
      <a:tcTxStyle/>
      <a:tcStyle>
        <a:tcBdr/>
        <a:fill>
          <a:solidFill>
            <a:srgbClr val="C5C7C9">
              <a:alpha val="30000"/>
            </a:srgbClr>
          </a:solidFill>
        </a:fill>
      </a:tcStyle>
    </a:band2H>
    <a:firstCol>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firstCol>
    <a:lastRow>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lastRow>
    <a:firstRow>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Ref idx="maj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119" d="100"/>
          <a:sy n="119" d="100"/>
        </p:scale>
        <p:origin x="-320" y="-96"/>
      </p:cViewPr>
      <p:guideLst>
        <p:guide orient="horz" pos="1656"/>
        <p:guide pos="2949"/>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notesMaster" Target="notesMasters/notesMaster1.xml"/><Relationship Id="rId40" Type="http://schemas.openxmlformats.org/officeDocument/2006/relationships/printerSettings" Target="printerSettings/printerSettings1.bin"/><Relationship Id="rId41" Type="http://schemas.openxmlformats.org/officeDocument/2006/relationships/presProps" Target="presProps.xml"/><Relationship Id="rId42" Type="http://schemas.openxmlformats.org/officeDocument/2006/relationships/viewProps" Target="viewProps.xml"/><Relationship Id="rId43" Type="http://schemas.openxmlformats.org/officeDocument/2006/relationships/theme" Target="theme/theme1.xml"/><Relationship Id="rId4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tif>
</file>

<file path=ppt/media/image3.tif>
</file>

<file path=ppt/media/image4.tif>
</file>

<file path=ppt/media/image5.t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6" name="Shape 166"/>
          <p:cNvSpPr>
            <a:spLocks noGrp="1" noRot="1" noChangeAspect="1"/>
          </p:cNvSpPr>
          <p:nvPr>
            <p:ph type="sldImg"/>
          </p:nvPr>
        </p:nvSpPr>
        <p:spPr>
          <a:xfrm>
            <a:off x="1143000" y="685800"/>
            <a:ext cx="4572000" cy="3429000"/>
          </a:xfrm>
          <a:prstGeom prst="rect">
            <a:avLst/>
          </a:prstGeom>
        </p:spPr>
        <p:txBody>
          <a:bodyPr/>
          <a:lstStyle/>
          <a:p>
            <a:endParaRPr/>
          </a:p>
        </p:txBody>
      </p:sp>
      <p:sp>
        <p:nvSpPr>
          <p:cNvPr id="167" name="Shape 16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676830715"/>
      </p:ext>
    </p:extLst>
  </p:cSld>
  <p:clrMap bg1="lt1" tx1="dk1" bg2="lt2" tx2="dk2" accent1="accent1" accent2="accent2" accent3="accent3" accent4="accent4" accent5="accent5" accent6="accent6" hlink="hlink" folHlink="folHlink"/>
  <p:notesStyle>
    <a:lvl1pPr defTabSz="457200" latinLnBrk="0">
      <a:defRPr sz="2200">
        <a:latin typeface="Lucida Grande"/>
        <a:ea typeface="Lucida Grande"/>
        <a:cs typeface="Lucida Grande"/>
        <a:sym typeface="Lucida Grande"/>
      </a:defRPr>
    </a:lvl1pPr>
    <a:lvl2pPr indent="228600" defTabSz="457200" latinLnBrk="0">
      <a:defRPr sz="2200">
        <a:latin typeface="Lucida Grande"/>
        <a:ea typeface="Lucida Grande"/>
        <a:cs typeface="Lucida Grande"/>
        <a:sym typeface="Lucida Grande"/>
      </a:defRPr>
    </a:lvl2pPr>
    <a:lvl3pPr indent="457200" defTabSz="457200" latinLnBrk="0">
      <a:defRPr sz="2200">
        <a:latin typeface="Lucida Grande"/>
        <a:ea typeface="Lucida Grande"/>
        <a:cs typeface="Lucida Grande"/>
        <a:sym typeface="Lucida Grande"/>
      </a:defRPr>
    </a:lvl3pPr>
    <a:lvl4pPr indent="685800" defTabSz="457200" latinLnBrk="0">
      <a:defRPr sz="2200">
        <a:latin typeface="Lucida Grande"/>
        <a:ea typeface="Lucida Grande"/>
        <a:cs typeface="Lucida Grande"/>
        <a:sym typeface="Lucida Grande"/>
      </a:defRPr>
    </a:lvl4pPr>
    <a:lvl5pPr indent="914400" defTabSz="457200" latinLnBrk="0">
      <a:defRPr sz="2200">
        <a:latin typeface="Lucida Grande"/>
        <a:ea typeface="Lucida Grande"/>
        <a:cs typeface="Lucida Grande"/>
        <a:sym typeface="Lucida Grande"/>
      </a:defRPr>
    </a:lvl5pPr>
    <a:lvl6pPr indent="1143000" defTabSz="457200" latinLnBrk="0">
      <a:defRPr sz="2200">
        <a:latin typeface="Lucida Grande"/>
        <a:ea typeface="Lucida Grande"/>
        <a:cs typeface="Lucida Grande"/>
        <a:sym typeface="Lucida Grande"/>
      </a:defRPr>
    </a:lvl6pPr>
    <a:lvl7pPr indent="1371600" defTabSz="457200" latinLnBrk="0">
      <a:defRPr sz="2200">
        <a:latin typeface="Lucida Grande"/>
        <a:ea typeface="Lucida Grande"/>
        <a:cs typeface="Lucida Grande"/>
        <a:sym typeface="Lucida Grande"/>
      </a:defRPr>
    </a:lvl7pPr>
    <a:lvl8pPr indent="1600200" defTabSz="457200" latinLnBrk="0">
      <a:defRPr sz="2200">
        <a:latin typeface="Lucida Grande"/>
        <a:ea typeface="Lucida Grande"/>
        <a:cs typeface="Lucida Grande"/>
        <a:sym typeface="Lucida Grande"/>
      </a:defRPr>
    </a:lvl8pPr>
    <a:lvl9pPr indent="1828800" defTabSz="457200" latinLnBrk="0">
      <a:defRPr sz="2200">
        <a:latin typeface="Lucida Grande"/>
        <a:ea typeface="Lucida Grande"/>
        <a:cs typeface="Lucida Grande"/>
        <a:sym typeface="Lucida Grand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ti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ti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ti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tif"/></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p:spTree>
      <p:nvGrpSpPr>
        <p:cNvPr id="1" name=""/>
        <p:cNvGrpSpPr/>
        <p:nvPr/>
      </p:nvGrpSpPr>
      <p:grpSpPr>
        <a:xfrm>
          <a:off x="0" y="0"/>
          <a:ext cx="0" cy="0"/>
          <a:chOff x="0" y="0"/>
          <a:chExt cx="0" cy="0"/>
        </a:xfrm>
      </p:grpSpPr>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6_Agenda">
    <p:bg>
      <p:bgPr>
        <a:solidFill>
          <a:srgbClr val="FFFFFF"/>
        </a:solidFill>
        <a:effectLst/>
      </p:bgPr>
    </p:bg>
    <p:spTree>
      <p:nvGrpSpPr>
        <p:cNvPr id="1" name=""/>
        <p:cNvGrpSpPr/>
        <p:nvPr/>
      </p:nvGrpSpPr>
      <p:grpSpPr>
        <a:xfrm>
          <a:off x="0" y="0"/>
          <a:ext cx="0" cy="0"/>
          <a:chOff x="0" y="0"/>
          <a:chExt cx="0" cy="0"/>
        </a:xfrm>
      </p:grpSpPr>
      <p:sp>
        <p:nvSpPr>
          <p:cNvPr id="103" name="Shape 103"/>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04" name="Shape 104"/>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05" name="Shape 105"/>
          <p:cNvSpPr/>
          <p:nvPr/>
        </p:nvSpPr>
        <p:spPr>
          <a:xfrm flipH="1">
            <a:off x="454025" y="2082800"/>
            <a:ext cx="2703513" cy="1588"/>
          </a:xfrm>
          <a:prstGeom prst="line">
            <a:avLst/>
          </a:prstGeom>
          <a:ln w="6350">
            <a:solidFill>
              <a:srgbClr val="000000"/>
            </a:solidFill>
          </a:ln>
        </p:spPr>
        <p:txBody>
          <a:bodyPr lIns="0" tIns="0" rIns="0" bIns="0"/>
          <a:lstStyle/>
          <a:p>
            <a:pPr algn="l" defTabSz="457200">
              <a:defRPr sz="1200" b="0">
                <a:uFillTx/>
              </a:defRPr>
            </a:pPr>
            <a:endParaRPr/>
          </a:p>
        </p:txBody>
      </p:sp>
      <p:sp>
        <p:nvSpPr>
          <p:cNvPr id="106" name="Shape 106"/>
          <p:cNvSpPr/>
          <p:nvPr/>
        </p:nvSpPr>
        <p:spPr>
          <a:xfrm>
            <a:off x="3386137" y="2085975"/>
            <a:ext cx="5272088" cy="1588"/>
          </a:xfrm>
          <a:prstGeom prst="line">
            <a:avLst/>
          </a:prstGeom>
          <a:ln w="6350">
            <a:solidFill>
              <a:srgbClr val="000000"/>
            </a:solidFill>
          </a:ln>
        </p:spPr>
        <p:txBody>
          <a:bodyPr lIns="0" tIns="0" rIns="0" bIns="0"/>
          <a:lstStyle/>
          <a:p>
            <a:pPr algn="l" defTabSz="457200">
              <a:defRPr sz="1200" b="0">
                <a:uFillTx/>
              </a:defRPr>
            </a:pPr>
            <a:endParaRPr/>
          </a:p>
        </p:txBody>
      </p:sp>
      <p:sp>
        <p:nvSpPr>
          <p:cNvPr id="107" name="Shape 107"/>
          <p:cNvSpPr/>
          <p:nvPr/>
        </p:nvSpPr>
        <p:spPr>
          <a:xfrm flipH="1">
            <a:off x="454025" y="3657600"/>
            <a:ext cx="2703513" cy="1588"/>
          </a:xfrm>
          <a:prstGeom prst="line">
            <a:avLst/>
          </a:prstGeom>
          <a:ln w="6350">
            <a:solidFill>
              <a:srgbClr val="000000"/>
            </a:solidFill>
          </a:ln>
        </p:spPr>
        <p:txBody>
          <a:bodyPr lIns="0" tIns="0" rIns="0" bIns="0"/>
          <a:lstStyle/>
          <a:p>
            <a:pPr algn="l" defTabSz="457200">
              <a:defRPr sz="1200" b="0">
                <a:uFillTx/>
              </a:defRPr>
            </a:pPr>
            <a:endParaRPr/>
          </a:p>
        </p:txBody>
      </p:sp>
      <p:sp>
        <p:nvSpPr>
          <p:cNvPr id="108" name="Shape 108"/>
          <p:cNvSpPr/>
          <p:nvPr/>
        </p:nvSpPr>
        <p:spPr>
          <a:xfrm flipH="1">
            <a:off x="3371850" y="3651250"/>
            <a:ext cx="5272088" cy="1588"/>
          </a:xfrm>
          <a:prstGeom prst="line">
            <a:avLst/>
          </a:prstGeom>
          <a:ln w="6350">
            <a:solidFill>
              <a:srgbClr val="000000"/>
            </a:solidFill>
          </a:ln>
        </p:spPr>
        <p:txBody>
          <a:bodyPr lIns="0" tIns="0" rIns="0" bIns="0"/>
          <a:lstStyle/>
          <a:p>
            <a:pPr algn="l" defTabSz="457200">
              <a:defRPr sz="1200" b="0">
                <a:uFillTx/>
              </a:defRPr>
            </a:pPr>
            <a:endParaRPr/>
          </a:p>
        </p:txBody>
      </p:sp>
      <p:sp>
        <p:nvSpPr>
          <p:cNvPr id="109" name="Shape 109"/>
          <p:cNvSpPr>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7_Agenda">
    <p:bg>
      <p:bgPr>
        <a:solidFill>
          <a:srgbClr val="FFFFFF"/>
        </a:solidFill>
        <a:effectLst/>
      </p:bgPr>
    </p:bg>
    <p:spTree>
      <p:nvGrpSpPr>
        <p:cNvPr id="1" name=""/>
        <p:cNvGrpSpPr/>
        <p:nvPr/>
      </p:nvGrpSpPr>
      <p:grpSpPr>
        <a:xfrm>
          <a:off x="0" y="0"/>
          <a:ext cx="0" cy="0"/>
          <a:chOff x="0" y="0"/>
          <a:chExt cx="0" cy="0"/>
        </a:xfrm>
      </p:grpSpPr>
      <p:sp>
        <p:nvSpPr>
          <p:cNvPr id="116" name="Shape 116"/>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17" name="Shape 117"/>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18" name="Shape 118"/>
          <p:cNvSpPr/>
          <p:nvPr/>
        </p:nvSpPr>
        <p:spPr>
          <a:xfrm flipH="1">
            <a:off x="6169025" y="2082800"/>
            <a:ext cx="2703513" cy="1588"/>
          </a:xfrm>
          <a:prstGeom prst="line">
            <a:avLst/>
          </a:prstGeom>
          <a:ln w="6350">
            <a:solidFill>
              <a:srgbClr val="000000"/>
            </a:solidFill>
          </a:ln>
        </p:spPr>
        <p:txBody>
          <a:bodyPr lIns="0" tIns="0" rIns="0" bIns="0"/>
          <a:lstStyle/>
          <a:p>
            <a:pPr algn="l" defTabSz="457200">
              <a:defRPr sz="1200" b="0">
                <a:uFillTx/>
              </a:defRPr>
            </a:pPr>
            <a:endParaRPr/>
          </a:p>
        </p:txBody>
      </p:sp>
      <p:sp>
        <p:nvSpPr>
          <p:cNvPr id="119" name="Shape 119"/>
          <p:cNvSpPr/>
          <p:nvPr/>
        </p:nvSpPr>
        <p:spPr>
          <a:xfrm>
            <a:off x="476250" y="2082800"/>
            <a:ext cx="5500688" cy="1588"/>
          </a:xfrm>
          <a:prstGeom prst="line">
            <a:avLst/>
          </a:prstGeom>
          <a:ln w="6350">
            <a:solidFill>
              <a:srgbClr val="000000"/>
            </a:solidFill>
          </a:ln>
        </p:spPr>
        <p:txBody>
          <a:bodyPr lIns="0" tIns="0" rIns="0" bIns="0"/>
          <a:lstStyle/>
          <a:p>
            <a:pPr algn="l" defTabSz="457200">
              <a:defRPr sz="1200" b="0">
                <a:uFillTx/>
              </a:defRPr>
            </a:pPr>
            <a:endParaRPr/>
          </a:p>
        </p:txBody>
      </p:sp>
      <p:sp>
        <p:nvSpPr>
          <p:cNvPr id="120" name="Shape 120"/>
          <p:cNvSpPr>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Subtitle">
    <p:bg>
      <p:bgPr>
        <a:solidFill>
          <a:srgbClr val="FFFFFF"/>
        </a:solidFill>
        <a:effectLst/>
      </p:bgPr>
    </p:bg>
    <p:spTree>
      <p:nvGrpSpPr>
        <p:cNvPr id="1" name=""/>
        <p:cNvGrpSpPr/>
        <p:nvPr/>
      </p:nvGrpSpPr>
      <p:grpSpPr>
        <a:xfrm>
          <a:off x="0" y="0"/>
          <a:ext cx="0" cy="0"/>
          <a:chOff x="0" y="0"/>
          <a:chExt cx="0" cy="0"/>
        </a:xfrm>
      </p:grpSpPr>
      <p:sp>
        <p:nvSpPr>
          <p:cNvPr id="127" name="Shape 127"/>
          <p:cNvSpPr>
            <a:spLocks noGrp="1"/>
          </p:cNvSpPr>
          <p:nvPr>
            <p:ph type="title"/>
          </p:nvPr>
        </p:nvSpPr>
        <p:spPr>
          <a:xfrm>
            <a:off x="1860946" y="883146"/>
            <a:ext cx="5641183" cy="1779985"/>
          </a:xfrm>
          <a:prstGeom prst="rect">
            <a:avLst/>
          </a:prstGeom>
        </p:spPr>
        <p:txBody>
          <a:bodyPr lIns="27384" tIns="27384" rIns="27384" bIns="27384" anchor="b"/>
          <a:lstStyle>
            <a:lvl1pPr algn="ctr">
              <a:lnSpc>
                <a:spcPct val="100000"/>
              </a:lnSpc>
              <a:defRPr sz="4400" b="0">
                <a:solidFill>
                  <a:srgbClr val="000000"/>
                </a:solidFill>
                <a:uFillTx/>
                <a:latin typeface="+mn-lt"/>
                <a:ea typeface="+mn-ea"/>
                <a:cs typeface="+mn-cs"/>
                <a:sym typeface="Gill Sans"/>
              </a:defRPr>
            </a:lvl1pPr>
          </a:lstStyle>
          <a:p>
            <a:r>
              <a:t>Title Text</a:t>
            </a:r>
          </a:p>
        </p:txBody>
      </p:sp>
      <p:sp>
        <p:nvSpPr>
          <p:cNvPr id="128" name="Shape 128"/>
          <p:cNvSpPr>
            <a:spLocks noGrp="1"/>
          </p:cNvSpPr>
          <p:nvPr>
            <p:ph type="body" sz="quarter" idx="1"/>
          </p:nvPr>
        </p:nvSpPr>
        <p:spPr>
          <a:xfrm>
            <a:off x="1860946" y="2711053"/>
            <a:ext cx="5641183" cy="609303"/>
          </a:xfrm>
          <a:prstGeom prst="rect">
            <a:avLst/>
          </a:prstGeom>
        </p:spPr>
        <p:txBody>
          <a:bodyPr lIns="27384" tIns="27384" rIns="27384" bIns="27384"/>
          <a:lstStyle>
            <a:lvl1pPr marL="0" indent="0" algn="ctr">
              <a:lnSpc>
                <a:spcPct val="100000"/>
              </a:lnSpc>
              <a:defRPr sz="1800" b="0">
                <a:solidFill>
                  <a:srgbClr val="000000"/>
                </a:solidFill>
                <a:uFillTx/>
                <a:latin typeface="+mn-lt"/>
                <a:ea typeface="+mn-ea"/>
                <a:cs typeface="+mn-cs"/>
                <a:sym typeface="Gill Sans"/>
              </a:defRPr>
            </a:lvl1pPr>
            <a:lvl2pPr marL="0" indent="0" algn="ctr">
              <a:lnSpc>
                <a:spcPct val="100000"/>
              </a:lnSpc>
              <a:buSzTx/>
              <a:buFontTx/>
              <a:buNone/>
              <a:defRPr sz="1800" b="0">
                <a:solidFill>
                  <a:srgbClr val="000000"/>
                </a:solidFill>
                <a:uFillTx/>
                <a:latin typeface="+mn-lt"/>
                <a:ea typeface="+mn-ea"/>
                <a:cs typeface="+mn-cs"/>
                <a:sym typeface="Gill Sans"/>
              </a:defRPr>
            </a:lvl2pPr>
            <a:lvl3pPr marL="0" indent="0" algn="ctr">
              <a:lnSpc>
                <a:spcPct val="100000"/>
              </a:lnSpc>
              <a:buSzTx/>
              <a:buFontTx/>
              <a:buNone/>
              <a:defRPr sz="1800" b="0">
                <a:solidFill>
                  <a:srgbClr val="000000"/>
                </a:solidFill>
                <a:uFillTx/>
                <a:latin typeface="+mn-lt"/>
                <a:ea typeface="+mn-ea"/>
                <a:cs typeface="+mn-cs"/>
                <a:sym typeface="Gill Sans"/>
              </a:defRPr>
            </a:lvl3pPr>
            <a:lvl4pPr marL="0" indent="0" algn="ctr">
              <a:lnSpc>
                <a:spcPct val="100000"/>
              </a:lnSpc>
              <a:buSzTx/>
              <a:buFontTx/>
              <a:buNone/>
              <a:defRPr sz="1800" b="0">
                <a:solidFill>
                  <a:srgbClr val="000000"/>
                </a:solidFill>
                <a:uFillTx/>
                <a:latin typeface="+mn-lt"/>
                <a:ea typeface="+mn-ea"/>
                <a:cs typeface="+mn-cs"/>
                <a:sym typeface="Gill Sans"/>
              </a:defRPr>
            </a:lvl4pPr>
            <a:lvl5pPr marL="0" indent="0" algn="ctr">
              <a:lnSpc>
                <a:spcPct val="100000"/>
              </a:lnSpc>
              <a:buSzTx/>
              <a:buFontTx/>
              <a:buNone/>
              <a:defRPr sz="1800" b="0">
                <a:solidFill>
                  <a:srgbClr val="000000"/>
                </a:solidFill>
                <a:uFillTx/>
                <a:latin typeface="+mn-lt"/>
                <a:ea typeface="+mn-ea"/>
                <a:cs typeface="+mn-c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129" name="Shape 129"/>
          <p:cNvSpPr>
            <a:spLocks noGrp="1"/>
          </p:cNvSpPr>
          <p:nvPr>
            <p:ph type="sldNum" sz="quarter" idx="2"/>
          </p:nvPr>
        </p:nvSpPr>
        <p:spPr>
          <a:xfrm>
            <a:off x="4580811" y="4990802"/>
            <a:ext cx="194607" cy="194470"/>
          </a:xfrm>
          <a:prstGeom prst="rect">
            <a:avLst/>
          </a:prstGeom>
        </p:spPr>
        <p:txBody>
          <a:bodyPr lIns="27384" tIns="27384" rIns="27384" bIns="27384"/>
          <a:lstStyle>
            <a:lvl1pPr>
              <a:defRPr sz="900">
                <a:uFillTx/>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Bio Slide">
    <p:bg>
      <p:bgPr>
        <a:solidFill>
          <a:srgbClr val="FFFFFF"/>
        </a:solidFill>
        <a:effectLst/>
      </p:bgPr>
    </p:bg>
    <p:spTree>
      <p:nvGrpSpPr>
        <p:cNvPr id="1" name=""/>
        <p:cNvGrpSpPr/>
        <p:nvPr/>
      </p:nvGrpSpPr>
      <p:grpSpPr>
        <a:xfrm>
          <a:off x="0" y="0"/>
          <a:ext cx="0" cy="0"/>
          <a:chOff x="0" y="0"/>
          <a:chExt cx="0" cy="0"/>
        </a:xfrm>
      </p:grpSpPr>
      <p:sp>
        <p:nvSpPr>
          <p:cNvPr id="136" name="Shape 136"/>
          <p:cNvSpPr/>
          <p:nvPr/>
        </p:nvSpPr>
        <p:spPr>
          <a:xfrm>
            <a:off x="458787" y="487362"/>
            <a:ext cx="8448676" cy="1"/>
          </a:xfrm>
          <a:prstGeom prst="line">
            <a:avLst/>
          </a:prstGeom>
          <a:ln w="3175">
            <a:solidFill>
              <a:srgbClr val="000000"/>
            </a:solidFill>
            <a:miter lim="400000"/>
          </a:ln>
        </p:spPr>
        <p:txBody>
          <a:bodyPr lIns="0" tIns="0" rIns="0" bIns="0"/>
          <a:lstStyle/>
          <a:p>
            <a:pPr algn="l" defTabSz="457200">
              <a:defRPr sz="1200" b="0">
                <a:uFillTx/>
              </a:defRPr>
            </a:pPr>
            <a:endParaRPr/>
          </a:p>
        </p:txBody>
      </p:sp>
      <p:sp>
        <p:nvSpPr>
          <p:cNvPr id="137" name="Shape 137"/>
          <p:cNvSpPr/>
          <p:nvPr/>
        </p:nvSpPr>
        <p:spPr>
          <a:xfrm>
            <a:off x="458787" y="908050"/>
            <a:ext cx="8448676" cy="0"/>
          </a:xfrm>
          <a:prstGeom prst="line">
            <a:avLst/>
          </a:prstGeom>
          <a:ln w="3175">
            <a:solidFill>
              <a:srgbClr val="000000"/>
            </a:solidFill>
            <a:miter lim="400000"/>
          </a:ln>
        </p:spPr>
        <p:txBody>
          <a:bodyPr lIns="0" tIns="0" rIns="0" bIns="0"/>
          <a:lstStyle/>
          <a:p>
            <a:pPr algn="l" defTabSz="457200">
              <a:defRPr sz="1200" b="0">
                <a:uFillTx/>
              </a:defRPr>
            </a:pPr>
            <a:endParaRPr/>
          </a:p>
        </p:txBody>
      </p:sp>
      <p:sp>
        <p:nvSpPr>
          <p:cNvPr id="138" name="Shape 138"/>
          <p:cNvSpPr>
            <a:spLocks noGrp="1"/>
          </p:cNvSpPr>
          <p:nvPr>
            <p:ph type="title"/>
          </p:nvPr>
        </p:nvSpPr>
        <p:spPr>
          <a:xfrm>
            <a:off x="444569" y="1066787"/>
            <a:ext cx="4924356" cy="1126999"/>
          </a:xfrm>
          <a:prstGeom prst="rect">
            <a:avLst/>
          </a:prstGeom>
        </p:spPr>
        <p:txBody>
          <a:bodyPr lIns="0" tIns="0" rIns="0" bIns="0"/>
          <a:lstStyle>
            <a:lvl1pPr defTabSz="914400">
              <a:lnSpc>
                <a:spcPts val="3500"/>
              </a:lnSpc>
              <a:defRPr sz="3800" cap="all">
                <a:solidFill>
                  <a:srgbClr val="000000"/>
                </a:solidFill>
                <a:uFillTx/>
              </a:defRPr>
            </a:lvl1pPr>
          </a:lstStyle>
          <a:p>
            <a:r>
              <a:t>Title Text</a:t>
            </a:r>
          </a:p>
        </p:txBody>
      </p:sp>
      <p:sp>
        <p:nvSpPr>
          <p:cNvPr id="139" name="Shape 139"/>
          <p:cNvSpPr>
            <a:spLocks noGrp="1"/>
          </p:cNvSpPr>
          <p:nvPr>
            <p:ph type="body" sz="quarter" idx="1"/>
          </p:nvPr>
        </p:nvSpPr>
        <p:spPr>
          <a:xfrm>
            <a:off x="458769" y="2072195"/>
            <a:ext cx="5748357" cy="1343026"/>
          </a:xfrm>
          <a:prstGeom prst="rect">
            <a:avLst/>
          </a:prstGeom>
        </p:spPr>
        <p:txBody>
          <a:bodyPr lIns="0" tIns="0" rIns="0" bIns="0"/>
          <a:lstStyle>
            <a:lvl1pPr marL="174625" indent="-174625" defTabSz="914400">
              <a:lnSpc>
                <a:spcPts val="2400"/>
              </a:lnSpc>
              <a:buSzPct val="69000"/>
              <a:buFont typeface="Lucida Grande"/>
              <a:buChar char="‣"/>
              <a:defRPr sz="2000" b="0">
                <a:solidFill>
                  <a:srgbClr val="000000"/>
                </a:solidFill>
                <a:uFillTx/>
              </a:defRPr>
            </a:lvl1pPr>
            <a:lvl2pPr marL="0" indent="329138" defTabSz="914400">
              <a:lnSpc>
                <a:spcPts val="2400"/>
              </a:lnSpc>
              <a:buSzTx/>
              <a:buNone/>
              <a:defRPr sz="2000" b="0">
                <a:solidFill>
                  <a:srgbClr val="000000"/>
                </a:solidFill>
                <a:uFillTx/>
              </a:defRPr>
            </a:lvl2pPr>
            <a:lvl3pPr marL="0" indent="658277" defTabSz="914400">
              <a:lnSpc>
                <a:spcPts val="2400"/>
              </a:lnSpc>
              <a:buSzTx/>
              <a:buNone/>
              <a:defRPr sz="2000" b="0">
                <a:solidFill>
                  <a:srgbClr val="000000"/>
                </a:solidFill>
                <a:uFillTx/>
              </a:defRPr>
            </a:lvl3pPr>
            <a:lvl4pPr marL="0" indent="987415" defTabSz="914400">
              <a:lnSpc>
                <a:spcPts val="2400"/>
              </a:lnSpc>
              <a:buSzTx/>
              <a:buNone/>
              <a:defRPr sz="2000" b="0">
                <a:solidFill>
                  <a:srgbClr val="000000"/>
                </a:solidFill>
                <a:uFillTx/>
              </a:defRPr>
            </a:lvl4pPr>
            <a:lvl5pPr marL="0" indent="1316552" defTabSz="914400">
              <a:lnSpc>
                <a:spcPts val="2400"/>
              </a:lnSpc>
              <a:buSzTx/>
              <a:buNone/>
              <a:defRPr sz="2000" b="0">
                <a:solidFill>
                  <a:srgbClr val="000000"/>
                </a:solidFill>
                <a:uFillTx/>
              </a:defRPr>
            </a:lvl5pPr>
          </a:lstStyle>
          <a:p>
            <a:r>
              <a:t>Body Level One</a:t>
            </a:r>
          </a:p>
          <a:p>
            <a:pPr lvl="1"/>
            <a:r>
              <a:t>Body Level Two</a:t>
            </a:r>
          </a:p>
          <a:p>
            <a:pPr lvl="2"/>
            <a:r>
              <a:t>Body Level Three</a:t>
            </a:r>
          </a:p>
          <a:p>
            <a:pPr lvl="3"/>
            <a:r>
              <a:t>Body Level Four</a:t>
            </a:r>
          </a:p>
          <a:p>
            <a:pPr lvl="4"/>
            <a:r>
              <a:t>Body Level Five</a:t>
            </a:r>
          </a:p>
        </p:txBody>
      </p:sp>
      <p:sp>
        <p:nvSpPr>
          <p:cNvPr id="140" name="Shape 140"/>
          <p:cNvSpPr>
            <a:spLocks noGrp="1"/>
          </p:cNvSpPr>
          <p:nvPr>
            <p:ph type="sldNum" sz="quarter" idx="2"/>
          </p:nvPr>
        </p:nvSpPr>
        <p:spPr>
          <a:xfrm>
            <a:off x="8582397" y="536831"/>
            <a:ext cx="323479" cy="297938"/>
          </a:xfrm>
          <a:prstGeom prst="rect">
            <a:avLst/>
          </a:prstGeom>
        </p:spPr>
        <p:txBody>
          <a:bodyPr lIns="0" tIns="0" rIns="0" bIns="0" anchor="ctr"/>
          <a:lstStyle>
            <a:lvl1pPr algn="r" defTabSz="914400">
              <a:lnSpc>
                <a:spcPts val="2300"/>
              </a:lnSpc>
              <a:defRPr sz="2200">
                <a:uFillTx/>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Agenda">
    <p:bg>
      <p:bgPr>
        <a:solidFill>
          <a:srgbClr val="FFFFFF"/>
        </a:solidFill>
        <a:effectLst/>
      </p:bgPr>
    </p:bg>
    <p:spTree>
      <p:nvGrpSpPr>
        <p:cNvPr id="1" name=""/>
        <p:cNvGrpSpPr/>
        <p:nvPr/>
      </p:nvGrpSpPr>
      <p:grpSpPr>
        <a:xfrm>
          <a:off x="0" y="0"/>
          <a:ext cx="0" cy="0"/>
          <a:chOff x="0" y="0"/>
          <a:chExt cx="0" cy="0"/>
        </a:xfrm>
      </p:grpSpPr>
      <p:sp>
        <p:nvSpPr>
          <p:cNvPr id="20" name="Shape 20"/>
          <p:cNvSpPr>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1_Title">
    <p:spTree>
      <p:nvGrpSpPr>
        <p:cNvPr id="1" name=""/>
        <p:cNvGrpSpPr/>
        <p:nvPr/>
      </p:nvGrpSpPr>
      <p:grpSpPr>
        <a:xfrm>
          <a:off x="0" y="0"/>
          <a:ext cx="0" cy="0"/>
          <a:chOff x="0" y="0"/>
          <a:chExt cx="0" cy="0"/>
        </a:xfrm>
      </p:grpSpPr>
      <p:pic>
        <p:nvPicPr>
          <p:cNvPr id="27" name="image.png"/>
          <p:cNvPicPr>
            <a:picLocks/>
          </p:cNvPicPr>
          <p:nvPr/>
        </p:nvPicPr>
        <p:blipFill>
          <a:blip r:embed="rId2">
            <a:extLst/>
          </a:blip>
          <a:stretch>
            <a:fillRect/>
          </a:stretch>
        </p:blipFill>
        <p:spPr>
          <a:xfrm>
            <a:off x="457200" y="579437"/>
            <a:ext cx="2038350" cy="219076"/>
          </a:xfrm>
          <a:prstGeom prst="rect">
            <a:avLst/>
          </a:prstGeom>
          <a:ln w="12700">
            <a:miter lim="400000"/>
          </a:ln>
        </p:spPr>
      </p:pic>
      <p:sp>
        <p:nvSpPr>
          <p:cNvPr id="28" name="Shape 2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2_Title">
    <p:spTree>
      <p:nvGrpSpPr>
        <p:cNvPr id="1" name=""/>
        <p:cNvGrpSpPr/>
        <p:nvPr/>
      </p:nvGrpSpPr>
      <p:grpSpPr>
        <a:xfrm>
          <a:off x="0" y="0"/>
          <a:ext cx="0" cy="0"/>
          <a:chOff x="0" y="0"/>
          <a:chExt cx="0" cy="0"/>
        </a:xfrm>
      </p:grpSpPr>
      <p:sp>
        <p:nvSpPr>
          <p:cNvPr id="35" name="Shape 35"/>
          <p:cNvSpPr>
            <a:spLocks noGrp="1"/>
          </p:cNvSpPr>
          <p:nvPr>
            <p:ph type="sldNum" sz="quarter" idx="2"/>
          </p:nvPr>
        </p:nvSpPr>
        <p:spPr>
          <a:xfrm>
            <a:off x="8414810" y="458787"/>
            <a:ext cx="337605" cy="355601"/>
          </a:xfrm>
          <a:prstGeom prst="rect">
            <a:avLst/>
          </a:prstGeom>
        </p:spPr>
        <p:txBody>
          <a:bodyPr lIns="0" tIns="0" rIns="0" bIns="0"/>
          <a:lstStyle>
            <a:lvl1pPr>
              <a:defRPr>
                <a:solidFill>
                  <a:srgbClr val="FFFFFF"/>
                </a:solidFill>
                <a:uFill>
                  <a:solidFill>
                    <a:srgbClr val="FFFFFF"/>
                  </a:solidFill>
                </a:uFill>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1_Agenda">
    <p:bg>
      <p:bgPr>
        <a:solidFill>
          <a:srgbClr val="FFFFFF"/>
        </a:solidFill>
        <a:effectLst/>
      </p:bgPr>
    </p:bg>
    <p:spTree>
      <p:nvGrpSpPr>
        <p:cNvPr id="1" name=""/>
        <p:cNvGrpSpPr/>
        <p:nvPr/>
      </p:nvGrpSpPr>
      <p:grpSpPr>
        <a:xfrm>
          <a:off x="0" y="0"/>
          <a:ext cx="0" cy="0"/>
          <a:chOff x="0" y="0"/>
          <a:chExt cx="0" cy="0"/>
        </a:xfrm>
      </p:grpSpPr>
      <p:sp>
        <p:nvSpPr>
          <p:cNvPr id="42" name="Shape 42"/>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3" name="Shape 43"/>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4" name="Shape 44"/>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5" name="Shape 45"/>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6" name="Shape 46"/>
          <p:cNvSpPr>
            <a:spLocks noGrp="1"/>
          </p:cNvSpPr>
          <p:nvPr>
            <p:ph type="title"/>
          </p:nvPr>
        </p:nvSpPr>
        <p:spPr>
          <a:xfrm>
            <a:off x="468153" y="505195"/>
            <a:ext cx="7874121" cy="1016266"/>
          </a:xfrm>
          <a:prstGeom prst="rect">
            <a:avLst/>
          </a:prstGeom>
        </p:spPr>
        <p:txBody>
          <a:bodyPr/>
          <a:lstStyle>
            <a:lvl1pPr>
              <a:lnSpc>
                <a:spcPts val="2300"/>
              </a:lnSpc>
              <a:defRPr sz="2300">
                <a:solidFill>
                  <a:srgbClr val="000000"/>
                </a:solidFill>
                <a:uFill>
                  <a:solidFill>
                    <a:srgbClr val="000000"/>
                  </a:solidFill>
                </a:uFill>
              </a:defRPr>
            </a:lvl1pPr>
          </a:lstStyle>
          <a:p>
            <a:r>
              <a:t>Title Text</a:t>
            </a:r>
          </a:p>
        </p:txBody>
      </p:sp>
      <p:sp>
        <p:nvSpPr>
          <p:cNvPr id="47" name="Shape 47"/>
          <p:cNvSpPr>
            <a:spLocks noGrp="1"/>
          </p:cNvSpPr>
          <p:nvPr>
            <p:ph type="body" idx="1"/>
          </p:nvPr>
        </p:nvSpPr>
        <p:spPr>
          <a:xfrm>
            <a:off x="468153" y="983297"/>
            <a:ext cx="8426769" cy="4030980"/>
          </a:xfrm>
          <a:prstGeom prst="rect">
            <a:avLst/>
          </a:prstGeom>
        </p:spPr>
        <p:txBody>
          <a:bodyPr/>
          <a:lstStyle>
            <a:lvl1pPr marL="186689" indent="-146050">
              <a:lnSpc>
                <a:spcPts val="2400"/>
              </a:lnSpc>
              <a:buSzPct val="69000"/>
              <a:buFont typeface="Lucida Grande"/>
              <a:buChar char="‣"/>
              <a:defRPr sz="2000">
                <a:solidFill>
                  <a:srgbClr val="000000"/>
                </a:solidFill>
                <a:uFill>
                  <a:solidFill>
                    <a:srgbClr val="000000"/>
                  </a:solidFill>
                </a:uFill>
              </a:defRPr>
            </a:lvl1pPr>
            <a:lvl2pPr>
              <a:lnSpc>
                <a:spcPts val="2400"/>
              </a:lnSpc>
              <a:defRPr sz="2000">
                <a:solidFill>
                  <a:srgbClr val="000000"/>
                </a:solidFill>
                <a:uFill>
                  <a:solidFill>
                    <a:srgbClr val="000000"/>
                  </a:solidFill>
                </a:uFill>
              </a:defRPr>
            </a:lvl2pPr>
            <a:lvl3pPr>
              <a:lnSpc>
                <a:spcPts val="2400"/>
              </a:lnSpc>
              <a:defRPr sz="2000">
                <a:solidFill>
                  <a:srgbClr val="000000"/>
                </a:solidFill>
                <a:uFill>
                  <a:solidFill>
                    <a:srgbClr val="000000"/>
                  </a:solidFill>
                </a:uFill>
              </a:defRPr>
            </a:lvl3pPr>
            <a:lvl4pPr>
              <a:lnSpc>
                <a:spcPts val="2400"/>
              </a:lnSpc>
              <a:defRPr sz="2000">
                <a:solidFill>
                  <a:srgbClr val="000000"/>
                </a:solidFill>
                <a:uFill>
                  <a:solidFill>
                    <a:srgbClr val="000000"/>
                  </a:solidFill>
                </a:uFill>
              </a:defRPr>
            </a:lvl4pPr>
            <a:lvl5pPr>
              <a:lnSpc>
                <a:spcPts val="2400"/>
              </a:lnSpc>
              <a:defRPr sz="2000">
                <a:solidFill>
                  <a:srgbClr val="000000"/>
                </a:solidFill>
                <a:uFill>
                  <a:solidFill>
                    <a:srgbClr val="000000"/>
                  </a:solidFill>
                </a:uFill>
              </a:defRPr>
            </a:lvl5pPr>
          </a:lstStyle>
          <a:p>
            <a:r>
              <a:t>Body Level One</a:t>
            </a:r>
          </a:p>
          <a:p>
            <a:pPr lvl="1"/>
            <a:r>
              <a:t>Body Level Two</a:t>
            </a:r>
          </a:p>
          <a:p>
            <a:pPr lvl="2"/>
            <a:r>
              <a:t>Body Level Three</a:t>
            </a:r>
          </a:p>
          <a:p>
            <a:pPr lvl="3"/>
            <a:r>
              <a:t>Body Level Four</a:t>
            </a:r>
          </a:p>
          <a:p>
            <a:pPr lvl="4"/>
            <a:r>
              <a:t>Body Level Five</a:t>
            </a:r>
          </a:p>
        </p:txBody>
      </p:sp>
      <p:sp>
        <p:nvSpPr>
          <p:cNvPr id="48" name="Shape 48"/>
          <p:cNvSpPr>
            <a:spLocks noGrp="1"/>
          </p:cNvSpPr>
          <p:nvPr>
            <p:ph type="sldNum" sz="quarter" idx="2"/>
          </p:nvPr>
        </p:nvSpPr>
        <p:spPr>
          <a:xfrm>
            <a:off x="8599785" y="514350"/>
            <a:ext cx="355005" cy="342900"/>
          </a:xfrm>
          <a:prstGeom prst="rect">
            <a:avLst/>
          </a:prstGeom>
        </p:spPr>
        <p:txBody>
          <a:bodyPr lIns="0" tIns="0" rIns="0" bIns="0" anchor="ctr"/>
          <a:lstStyle>
            <a:lvl1pPr>
              <a:defRPr>
                <a:latin typeface="Trebuchet MS"/>
                <a:ea typeface="Trebuchet MS"/>
                <a:cs typeface="Trebuchet MS"/>
                <a:sym typeface="Trebuchet MS"/>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2_Agenda">
    <p:bg>
      <p:bgPr>
        <a:solidFill>
          <a:srgbClr val="FFFFFF"/>
        </a:solidFill>
        <a:effectLst/>
      </p:bgPr>
    </p:bg>
    <p:spTree>
      <p:nvGrpSpPr>
        <p:cNvPr id="1" name=""/>
        <p:cNvGrpSpPr/>
        <p:nvPr/>
      </p:nvGrpSpPr>
      <p:grpSpPr>
        <a:xfrm>
          <a:off x="0" y="0"/>
          <a:ext cx="0" cy="0"/>
          <a:chOff x="0" y="0"/>
          <a:chExt cx="0" cy="0"/>
        </a:xfrm>
      </p:grpSpPr>
      <p:sp>
        <p:nvSpPr>
          <p:cNvPr id="55" name="Shape 55"/>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56" name="Shape 56"/>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57" name="Shape 57"/>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58" name="Shape 58"/>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pic>
        <p:nvPicPr>
          <p:cNvPr id="59" name="image.tiff"/>
          <p:cNvPicPr>
            <a:picLocks/>
          </p:cNvPicPr>
          <p:nvPr/>
        </p:nvPicPr>
        <p:blipFill>
          <a:blip r:embed="rId2">
            <a:extLst/>
          </a:blip>
          <a:stretch>
            <a:fillRect/>
          </a:stretch>
        </p:blipFill>
        <p:spPr>
          <a:xfrm>
            <a:off x="2444750" y="1104900"/>
            <a:ext cx="4522788" cy="3665538"/>
          </a:xfrm>
          <a:prstGeom prst="rect">
            <a:avLst/>
          </a:prstGeom>
          <a:ln w="12700">
            <a:miter lim="400000"/>
          </a:ln>
        </p:spPr>
      </p:pic>
      <p:sp>
        <p:nvSpPr>
          <p:cNvPr id="60" name="Shape 60"/>
          <p:cNvSpPr>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3_Agenda">
    <p:bg>
      <p:bgPr>
        <a:solidFill>
          <a:srgbClr val="FFFFFF"/>
        </a:solidFill>
        <a:effectLst/>
      </p:bgPr>
    </p:bg>
    <p:spTree>
      <p:nvGrpSpPr>
        <p:cNvPr id="1" name=""/>
        <p:cNvGrpSpPr/>
        <p:nvPr/>
      </p:nvGrpSpPr>
      <p:grpSpPr>
        <a:xfrm>
          <a:off x="0" y="0"/>
          <a:ext cx="0" cy="0"/>
          <a:chOff x="0" y="0"/>
          <a:chExt cx="0" cy="0"/>
        </a:xfrm>
      </p:grpSpPr>
      <p:sp>
        <p:nvSpPr>
          <p:cNvPr id="67" name="Shape 67"/>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68" name="Shape 68"/>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pic>
        <p:nvPicPr>
          <p:cNvPr id="69" name="image.tiff"/>
          <p:cNvPicPr>
            <a:picLocks/>
          </p:cNvPicPr>
          <p:nvPr/>
        </p:nvPicPr>
        <p:blipFill>
          <a:blip r:embed="rId2">
            <a:extLst/>
          </a:blip>
          <a:stretch>
            <a:fillRect/>
          </a:stretch>
        </p:blipFill>
        <p:spPr>
          <a:xfrm>
            <a:off x="2017712" y="1111250"/>
            <a:ext cx="5259388" cy="3683000"/>
          </a:xfrm>
          <a:prstGeom prst="rect">
            <a:avLst/>
          </a:prstGeom>
          <a:ln w="12700">
            <a:miter lim="400000"/>
          </a:ln>
        </p:spPr>
      </p:pic>
      <p:sp>
        <p:nvSpPr>
          <p:cNvPr id="70" name="Shape 70"/>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71" name="Shape 71"/>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72" name="Shape 72"/>
          <p:cNvSpPr>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4_Agenda">
    <p:bg>
      <p:bgPr>
        <a:solidFill>
          <a:srgbClr val="FFFFFF"/>
        </a:solidFill>
        <a:effectLst/>
      </p:bgPr>
    </p:bg>
    <p:spTree>
      <p:nvGrpSpPr>
        <p:cNvPr id="1" name=""/>
        <p:cNvGrpSpPr/>
        <p:nvPr/>
      </p:nvGrpSpPr>
      <p:grpSpPr>
        <a:xfrm>
          <a:off x="0" y="0"/>
          <a:ext cx="0" cy="0"/>
          <a:chOff x="0" y="0"/>
          <a:chExt cx="0" cy="0"/>
        </a:xfrm>
      </p:grpSpPr>
      <p:sp>
        <p:nvSpPr>
          <p:cNvPr id="79" name="Shape 79"/>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80" name="Shape 80"/>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pic>
        <p:nvPicPr>
          <p:cNvPr id="81" name="image.tiff"/>
          <p:cNvPicPr>
            <a:picLocks/>
          </p:cNvPicPr>
          <p:nvPr/>
        </p:nvPicPr>
        <p:blipFill>
          <a:blip r:embed="rId2">
            <a:extLst/>
          </a:blip>
          <a:stretch>
            <a:fillRect/>
          </a:stretch>
        </p:blipFill>
        <p:spPr>
          <a:xfrm>
            <a:off x="2322512" y="1136650"/>
            <a:ext cx="4862513" cy="3808413"/>
          </a:xfrm>
          <a:prstGeom prst="rect">
            <a:avLst/>
          </a:prstGeom>
          <a:ln w="12700">
            <a:miter lim="400000"/>
          </a:ln>
        </p:spPr>
      </p:pic>
      <p:sp>
        <p:nvSpPr>
          <p:cNvPr id="82" name="Shape 82"/>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83" name="Shape 83"/>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84" name="Shape 84"/>
          <p:cNvSpPr>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5_Agenda">
    <p:bg>
      <p:bgPr>
        <a:solidFill>
          <a:srgbClr val="FFFFFF"/>
        </a:solidFill>
        <a:effectLst/>
      </p:bgPr>
    </p:bg>
    <p:spTree>
      <p:nvGrpSpPr>
        <p:cNvPr id="1" name=""/>
        <p:cNvGrpSpPr/>
        <p:nvPr/>
      </p:nvGrpSpPr>
      <p:grpSpPr>
        <a:xfrm>
          <a:off x="0" y="0"/>
          <a:ext cx="0" cy="0"/>
          <a:chOff x="0" y="0"/>
          <a:chExt cx="0" cy="0"/>
        </a:xfrm>
      </p:grpSpPr>
      <p:sp>
        <p:nvSpPr>
          <p:cNvPr id="91" name="Shape 91"/>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92" name="Shape 92"/>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pic>
        <p:nvPicPr>
          <p:cNvPr id="93" name="image.tiff"/>
          <p:cNvPicPr>
            <a:picLocks/>
          </p:cNvPicPr>
          <p:nvPr/>
        </p:nvPicPr>
        <p:blipFill>
          <a:blip r:embed="rId2">
            <a:extLst/>
          </a:blip>
          <a:srcRect t="2653" b="9072"/>
          <a:stretch>
            <a:fillRect/>
          </a:stretch>
        </p:blipFill>
        <p:spPr>
          <a:xfrm>
            <a:off x="719137" y="1049337"/>
            <a:ext cx="7586663" cy="3873501"/>
          </a:xfrm>
          <a:prstGeom prst="rect">
            <a:avLst/>
          </a:prstGeom>
          <a:ln w="12700">
            <a:miter lim="400000"/>
          </a:ln>
        </p:spPr>
      </p:pic>
      <p:sp>
        <p:nvSpPr>
          <p:cNvPr id="94" name="Shape 94"/>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95" name="Shape 95"/>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96" name="Shape 96"/>
          <p:cNvSpPr>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Shape 2"/>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3" name="Shape 3"/>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4" name="Shape 4"/>
          <p:cNvSpPr>
            <a:spLocks noGrp="1"/>
          </p:cNvSpPr>
          <p:nvPr>
            <p:ph type="title"/>
          </p:nvPr>
        </p:nvSpPr>
        <p:spPr>
          <a:xfrm>
            <a:off x="468153" y="210555"/>
            <a:ext cx="8426769" cy="10162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lstStyle/>
          <a:p>
            <a:r>
              <a:t>Title Text</a:t>
            </a:r>
          </a:p>
        </p:txBody>
      </p:sp>
      <p:sp>
        <p:nvSpPr>
          <p:cNvPr id="5" name="Shape 5"/>
          <p:cNvSpPr>
            <a:spLocks noGrp="1"/>
          </p:cNvSpPr>
          <p:nvPr>
            <p:ph type="body" idx="1"/>
          </p:nvPr>
        </p:nvSpPr>
        <p:spPr>
          <a:xfrm>
            <a:off x="468153" y="1226819"/>
            <a:ext cx="8426769" cy="403098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lstStyle>
            <a:lvl2pPr>
              <a:buFont typeface="Lucida Grande"/>
              <a:buChar char="‣"/>
            </a:lvl2pPr>
            <a:lvl3pPr>
              <a:buFont typeface="Lucida Grande"/>
              <a:buChar char="‣"/>
            </a:lvl3pPr>
            <a:lvl4pPr>
              <a:buFont typeface="Lucida Grande"/>
              <a:buChar char="‣"/>
            </a:lvl4pPr>
            <a:lvl5pPr>
              <a:buFont typeface="Lucida Grande"/>
              <a:buChar char="‣"/>
            </a:lvl5pPr>
          </a:lstStyle>
          <a:p>
            <a:r>
              <a:t>Body Level One</a:t>
            </a:r>
          </a:p>
          <a:p>
            <a:pPr lvl="1"/>
            <a:r>
              <a:t>Body Level Two</a:t>
            </a:r>
          </a:p>
          <a:p>
            <a:pPr lvl="2"/>
            <a:r>
              <a:t>Body Level Three</a:t>
            </a:r>
          </a:p>
          <a:p>
            <a:pPr lvl="3"/>
            <a:r>
              <a:t>Body Level Four</a:t>
            </a:r>
          </a:p>
          <a:p>
            <a:pPr lvl="4"/>
            <a:r>
              <a:t>Body Level Five</a:t>
            </a:r>
          </a:p>
        </p:txBody>
      </p:sp>
      <p:sp>
        <p:nvSpPr>
          <p:cNvPr id="6" name="Shape 6"/>
          <p:cNvSpPr>
            <a:spLocks noGrp="1"/>
          </p:cNvSpPr>
          <p:nvPr>
            <p:ph type="sldNum" sz="quarter" idx="2"/>
          </p:nvPr>
        </p:nvSpPr>
        <p:spPr>
          <a:xfrm>
            <a:off x="4461935" y="4787900"/>
            <a:ext cx="439205" cy="457200"/>
          </a:xfrm>
          <a:prstGeom prst="rect">
            <a:avLst/>
          </a:prstGeom>
          <a:ln w="12700">
            <a:miter lim="400000"/>
          </a:ln>
        </p:spPr>
        <p:txBody>
          <a:bodyPr wrap="none" lIns="50800" tIns="50800" rIns="50800" bIns="50800">
            <a:spAutoFit/>
          </a:body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xmlns:p14="http://schemas.microsoft.com/office/powerpoint/2010/main" spd="med"/>
  <p:txStyles>
    <p:titleStyle>
      <a:lvl1pPr marL="0" marR="0" indent="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1pPr>
      <a:lvl2pPr marL="0" marR="0" indent="2286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2pPr>
      <a:lvl3pPr marL="0" marR="0" indent="4572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3pPr>
      <a:lvl4pPr marL="0" marR="0" indent="6858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4pPr>
      <a:lvl5pPr marL="0" marR="0" indent="9144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5pPr>
      <a:lvl6pPr marL="0" marR="0" indent="11430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6pPr>
      <a:lvl7pPr marL="0" marR="0" indent="13716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7pPr>
      <a:lvl8pPr marL="0" marR="0" indent="16002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8pPr>
      <a:lvl9pPr marL="0" marR="0" indent="18288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9pPr>
    </p:titleStyle>
    <p:bodyStyle>
      <a:lvl1pPr marL="383540" marR="0" indent="-383540" algn="l" defTabSz="584200" latinLnBrk="0">
        <a:lnSpc>
          <a:spcPts val="2500"/>
        </a:lnSpc>
        <a:spcBef>
          <a:spcPts val="0"/>
        </a:spcBef>
        <a:spcAft>
          <a:spcPts val="0"/>
        </a:spcAft>
        <a:buClrTx/>
        <a:buSzTx/>
        <a:buFontTx/>
        <a:buNone/>
        <a:tabLst/>
        <a:defRPr sz="2200" b="1" i="0" u="none" strike="noStrike" cap="none" spc="0" baseline="0">
          <a:ln>
            <a:noFill/>
          </a:ln>
          <a:solidFill>
            <a:srgbClr val="FFFFFF"/>
          </a:solidFill>
          <a:uFill>
            <a:solidFill>
              <a:srgbClr val="FFFFFF"/>
            </a:solidFill>
          </a:uFill>
          <a:latin typeface="+mj-lt"/>
          <a:ea typeface="+mj-ea"/>
          <a:cs typeface="+mj-cs"/>
          <a:sym typeface="Helvetica"/>
        </a:defRPr>
      </a:lvl1pPr>
      <a:lvl2pPr marL="33274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2pPr>
      <a:lvl3pPr marL="4787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3pPr>
      <a:lvl4pPr marL="62484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4pPr>
      <a:lvl5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5pPr>
      <a:lvl6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6pPr>
      <a:lvl7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7pPr>
      <a:lvl8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8pPr>
      <a:lvl9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9pPr>
    </p:bodyStyle>
    <p:otherStyle>
      <a:lvl1pPr marL="0" marR="0" indent="0" algn="ctr" defTabSz="584200" rtl="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1pPr>
      <a:lvl2pPr marL="0" marR="0" indent="228600" algn="ctr" defTabSz="584200" rtl="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2pPr>
      <a:lvl3pPr marL="0" marR="0" indent="457200" algn="ctr" defTabSz="584200" rtl="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3pPr>
      <a:lvl4pPr marL="0" marR="0" indent="685800" algn="ctr" defTabSz="584200" rtl="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4pPr>
      <a:lvl5pPr marL="0" marR="0" indent="914400" algn="ctr" defTabSz="584200" rtl="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5pPr>
      <a:lvl6pPr marL="0" marR="0" indent="1143000" algn="ctr" defTabSz="584200" rtl="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6pPr>
      <a:lvl7pPr marL="0" marR="0" indent="1371600" algn="ctr" defTabSz="584200" rtl="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7pPr>
      <a:lvl8pPr marL="0" marR="0" indent="1600200" algn="ctr" defTabSz="584200" rtl="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8pPr>
      <a:lvl9pPr marL="0" marR="0" indent="1828800" algn="ctr" defTabSz="584200" rtl="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hyperlink" Target="https://github.com/dmlc/xgboost"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5.png"/><Relationship Id="rId3" Type="http://schemas.openxmlformats.org/officeDocument/2006/relationships/image" Target="../media/image1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6.png"/><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2.png"/><Relationship Id="rId8" Type="http://schemas.openxmlformats.org/officeDocument/2006/relationships/image" Target="../media/image13.png"/><Relationship Id="rId9" Type="http://schemas.openxmlformats.org/officeDocument/2006/relationships/image" Target="../media/image6.png"/><Relationship Id="rId1" Type="http://schemas.openxmlformats.org/officeDocument/2006/relationships/slideLayout" Target="../slideLayouts/slideLayout5.xml"/><Relationship Id="rId2"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Shape 169"/>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170" name="Shape 170"/>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pic>
        <p:nvPicPr>
          <p:cNvPr id="171" name="image.png"/>
          <p:cNvPicPr>
            <a:picLocks/>
          </p:cNvPicPr>
          <p:nvPr/>
        </p:nvPicPr>
        <p:blipFill>
          <a:blip r:embed="rId2">
            <a:extLst/>
          </a:blip>
          <a:stretch>
            <a:fillRect/>
          </a:stretch>
        </p:blipFill>
        <p:spPr>
          <a:xfrm>
            <a:off x="457200" y="579437"/>
            <a:ext cx="2038350" cy="219076"/>
          </a:xfrm>
          <a:prstGeom prst="rect">
            <a:avLst/>
          </a:prstGeom>
          <a:ln w="12700">
            <a:miter lim="400000"/>
          </a:ln>
        </p:spPr>
      </p:pic>
      <p:sp>
        <p:nvSpPr>
          <p:cNvPr id="172" name="Shape 172"/>
          <p:cNvSpPr>
            <a:spLocks noGrp="1"/>
          </p:cNvSpPr>
          <p:nvPr>
            <p:ph type="title" idx="4294967295"/>
          </p:nvPr>
        </p:nvSpPr>
        <p:spPr>
          <a:xfrm>
            <a:off x="412750" y="1144587"/>
            <a:ext cx="8469313" cy="2968626"/>
          </a:xfrm>
          <a:prstGeom prst="rect">
            <a:avLst/>
          </a:prstGeom>
        </p:spPr>
        <p:txBody>
          <a:bodyPr lIns="0" tIns="0" rIns="0" bIns="0"/>
          <a:lstStyle/>
          <a:p>
            <a:pPr>
              <a:lnSpc>
                <a:spcPct val="70000"/>
              </a:lnSpc>
              <a:defRPr sz="8200"/>
            </a:pPr>
            <a:r>
              <a:rPr dirty="0"/>
              <a:t>DATA SCIENCE</a:t>
            </a:r>
          </a:p>
          <a:p>
            <a:pPr>
              <a:lnSpc>
                <a:spcPct val="70000"/>
              </a:lnSpc>
              <a:defRPr sz="4100"/>
            </a:pPr>
            <a:r>
              <a:rPr dirty="0" smtClean="0"/>
              <a:t>1</a:t>
            </a:r>
            <a:r>
              <a:rPr lang="en-AU" dirty="0" smtClean="0"/>
              <a:t>0</a:t>
            </a:r>
            <a:r>
              <a:rPr dirty="0" smtClean="0"/>
              <a:t> </a:t>
            </a:r>
            <a:r>
              <a:rPr dirty="0"/>
              <a:t>WEEK PART TIME COURSE</a:t>
            </a:r>
          </a:p>
          <a:p>
            <a:pPr>
              <a:lnSpc>
                <a:spcPct val="70000"/>
              </a:lnSpc>
              <a:defRPr sz="4100"/>
            </a:pPr>
            <a:endParaRPr dirty="0"/>
          </a:p>
          <a:p>
            <a:pPr>
              <a:lnSpc>
                <a:spcPct val="70000"/>
              </a:lnSpc>
              <a:defRPr sz="4100"/>
            </a:pPr>
            <a:r>
              <a:rPr lang="en-AU" dirty="0" smtClean="0"/>
              <a:t>Super-charging</a:t>
            </a:r>
            <a:r>
              <a:rPr dirty="0" smtClean="0"/>
              <a:t> </a:t>
            </a:r>
            <a:r>
              <a:rPr dirty="0"/>
              <a:t>Decision </a:t>
            </a:r>
            <a:r>
              <a:rPr dirty="0" smtClean="0"/>
              <a:t>Trees</a:t>
            </a:r>
            <a:endParaRPr dirty="0"/>
          </a:p>
        </p:txBody>
      </p:sp>
    </p:spTree>
  </p:cSld>
  <p:clrMapOvr>
    <a:masterClrMapping/>
  </p:clrMapOvr>
  <p:transition xmlns:p14="http://schemas.microsoft.com/office/powerpoint/2010/mai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98" name="Shape 298"/>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99" name="Shape 299"/>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00" name="Shape 300"/>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01" name="Shape 301"/>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10</a:t>
            </a:fld>
            <a:endParaRPr/>
          </a:p>
        </p:txBody>
      </p:sp>
      <p:sp>
        <p:nvSpPr>
          <p:cNvPr id="302" name="Shape 302"/>
          <p:cNvSpPr>
            <a:spLocks noGrp="1"/>
          </p:cNvSpPr>
          <p:nvPr>
            <p:ph type="title"/>
          </p:nvPr>
        </p:nvSpPr>
        <p:spPr>
          <a:prstGeom prst="rect">
            <a:avLst/>
          </a:prstGeom>
        </p:spPr>
        <p:txBody>
          <a:bodyPr/>
          <a:lstStyle/>
          <a:p>
            <a:r>
              <a:t>BOOTSTRAP &amp; BAGGING</a:t>
            </a:r>
          </a:p>
        </p:txBody>
      </p:sp>
      <p:sp>
        <p:nvSpPr>
          <p:cNvPr id="303" name="Shape 303"/>
          <p:cNvSpPr>
            <a:spLocks noGrp="1"/>
          </p:cNvSpPr>
          <p:nvPr>
            <p:ph type="body" idx="1"/>
          </p:nvPr>
        </p:nvSpPr>
        <p:spPr>
          <a:prstGeom prst="rect">
            <a:avLst/>
          </a:prstGeom>
        </p:spPr>
        <p:txBody>
          <a:bodyPr/>
          <a:lstStyle/>
          <a:p>
            <a:pPr>
              <a:spcBef>
                <a:spcPts val="1200"/>
              </a:spcBef>
            </a:pPr>
            <a:r>
              <a:t>Bootstrapped Aggregation = Bagging</a:t>
            </a:r>
          </a:p>
          <a:p>
            <a:pPr>
              <a:spcBef>
                <a:spcPts val="1200"/>
              </a:spcBef>
            </a:pPr>
            <a:r>
              <a:t>The bootstrap is a statistical technique that is used to quantify the uncertainty of a model</a:t>
            </a:r>
          </a:p>
          <a:p>
            <a:pPr>
              <a:spcBef>
                <a:spcPts val="1200"/>
              </a:spcBef>
            </a:pPr>
            <a:r>
              <a:t>Bootstrap samples are simply random samples with replacement</a:t>
            </a:r>
          </a:p>
        </p:txBody>
      </p:sp>
    </p:spTree>
  </p:cSld>
  <p:clrMapOvr>
    <a:masterClrMapping/>
  </p:clrMapOvr>
  <p:transition xmlns:p14="http://schemas.microsoft.com/office/powerpoint/2010/mai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 name="Shape 305"/>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06" name="Shape 306"/>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07" name="Shape 307"/>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08" name="Shape 308"/>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09" name="Shape 309"/>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11</a:t>
            </a:fld>
            <a:endParaRPr/>
          </a:p>
        </p:txBody>
      </p:sp>
      <p:sp>
        <p:nvSpPr>
          <p:cNvPr id="310" name="Shape 310"/>
          <p:cNvSpPr>
            <a:spLocks noGrp="1"/>
          </p:cNvSpPr>
          <p:nvPr>
            <p:ph type="title"/>
          </p:nvPr>
        </p:nvSpPr>
        <p:spPr>
          <a:prstGeom prst="rect">
            <a:avLst/>
          </a:prstGeom>
        </p:spPr>
        <p:txBody>
          <a:bodyPr/>
          <a:lstStyle/>
          <a:p>
            <a:r>
              <a:t>BAGGING</a:t>
            </a:r>
          </a:p>
        </p:txBody>
      </p:sp>
      <p:sp>
        <p:nvSpPr>
          <p:cNvPr id="311" name="Shape 311"/>
          <p:cNvSpPr>
            <a:spLocks noGrp="1"/>
          </p:cNvSpPr>
          <p:nvPr>
            <p:ph type="body" idx="1"/>
          </p:nvPr>
        </p:nvSpPr>
        <p:spPr>
          <a:prstGeom prst="rect">
            <a:avLst/>
          </a:prstGeom>
        </p:spPr>
        <p:txBody>
          <a:bodyPr/>
          <a:lstStyle/>
          <a:p>
            <a:pPr marL="0" indent="0">
              <a:spcBef>
                <a:spcPts val="1200"/>
              </a:spcBef>
              <a:buSzTx/>
              <a:buFontTx/>
              <a:buNone/>
            </a:pPr>
            <a:r>
              <a:t>What is the bagging process?</a:t>
            </a:r>
          </a:p>
          <a:p>
            <a:pPr marL="0" indent="0">
              <a:spcBef>
                <a:spcPts val="1200"/>
              </a:spcBef>
              <a:buSzTx/>
              <a:buFontTx/>
              <a:buNone/>
            </a:pPr>
            <a:endParaRPr/>
          </a:p>
          <a:p>
            <a:pPr marL="352777" indent="-352777">
              <a:spcBef>
                <a:spcPts val="1200"/>
              </a:spcBef>
              <a:buSzPct val="100000"/>
              <a:buFontTx/>
              <a:buAutoNum type="arabicPeriod"/>
            </a:pPr>
            <a:r>
              <a:t>Take repeated bootstrap samples (random samples with replacement) from the training data set</a:t>
            </a:r>
          </a:p>
          <a:p>
            <a:pPr marL="352777" indent="-352777">
              <a:spcBef>
                <a:spcPts val="1200"/>
              </a:spcBef>
              <a:buSzPct val="100000"/>
              <a:buFontTx/>
              <a:buAutoNum type="arabicPeriod"/>
            </a:pPr>
            <a:r>
              <a:t>Train our method on each bootstrapped training set and make predictions</a:t>
            </a:r>
          </a:p>
          <a:p>
            <a:pPr marL="352777" indent="-352777">
              <a:spcBef>
                <a:spcPts val="1200"/>
              </a:spcBef>
              <a:buSzPct val="100000"/>
              <a:buFontTx/>
              <a:buAutoNum type="arabicPeriod"/>
            </a:pPr>
            <a:r>
              <a:t>Average the predictions</a:t>
            </a:r>
          </a:p>
        </p:txBody>
      </p:sp>
    </p:spTree>
  </p:cSld>
  <p:clrMapOvr>
    <a:masterClrMapping/>
  </p:clrMapOvr>
  <p:transition xmlns:p14="http://schemas.microsoft.com/office/powerpoint/2010/mai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Shape 313"/>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14" name="Shape 314"/>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15" name="Shape 315"/>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16" name="Shape 316"/>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17" name="Shape 317"/>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12</a:t>
            </a:fld>
            <a:endParaRPr/>
          </a:p>
        </p:txBody>
      </p:sp>
      <p:sp>
        <p:nvSpPr>
          <p:cNvPr id="318" name="Shape 318"/>
          <p:cNvSpPr>
            <a:spLocks noGrp="1"/>
          </p:cNvSpPr>
          <p:nvPr>
            <p:ph type="title"/>
          </p:nvPr>
        </p:nvSpPr>
        <p:spPr>
          <a:prstGeom prst="rect">
            <a:avLst/>
          </a:prstGeom>
        </p:spPr>
        <p:txBody>
          <a:bodyPr/>
          <a:lstStyle/>
          <a:p>
            <a:r>
              <a:t>BAGGING</a:t>
            </a:r>
          </a:p>
        </p:txBody>
      </p:sp>
      <p:sp>
        <p:nvSpPr>
          <p:cNvPr id="319" name="Shape 319"/>
          <p:cNvSpPr>
            <a:spLocks noGrp="1"/>
          </p:cNvSpPr>
          <p:nvPr>
            <p:ph type="body" idx="1"/>
          </p:nvPr>
        </p:nvSpPr>
        <p:spPr>
          <a:prstGeom prst="rect">
            <a:avLst/>
          </a:prstGeom>
        </p:spPr>
        <p:txBody>
          <a:bodyPr/>
          <a:lstStyle/>
          <a:p>
            <a:pPr marL="0" indent="0">
              <a:spcBef>
                <a:spcPts val="1200"/>
              </a:spcBef>
              <a:buSzTx/>
              <a:buFontTx/>
              <a:buNone/>
            </a:pPr>
            <a:endParaRPr/>
          </a:p>
          <a:p>
            <a:pPr marL="0" indent="0">
              <a:spcBef>
                <a:spcPts val="1200"/>
              </a:spcBef>
              <a:buSzTx/>
              <a:buFontTx/>
              <a:buNone/>
            </a:pPr>
            <a:r>
              <a:t>This increases predictive accuracy by reducing the variance, similar to how cross-validation reduces the variance associated with the test set approach (for estimating out-of-sample error) by splitting many times an averaging the results.</a:t>
            </a:r>
          </a:p>
        </p:txBody>
      </p:sp>
    </p:spTree>
  </p:cSld>
  <p:clrMapOvr>
    <a:masterClrMapping/>
  </p:clrMapOvr>
  <p:transition xmlns:p14="http://schemas.microsoft.com/office/powerpoint/2010/mai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Shape 321"/>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22" name="Shape 322"/>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23" name="Shape 323"/>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24" name="Shape 324"/>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25" name="Shape 325"/>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13</a:t>
            </a:fld>
            <a:endParaRPr/>
          </a:p>
        </p:txBody>
      </p:sp>
      <p:sp>
        <p:nvSpPr>
          <p:cNvPr id="326" name="Shape 326"/>
          <p:cNvSpPr>
            <a:spLocks noGrp="1"/>
          </p:cNvSpPr>
          <p:nvPr>
            <p:ph type="title"/>
          </p:nvPr>
        </p:nvSpPr>
        <p:spPr>
          <a:prstGeom prst="rect">
            <a:avLst/>
          </a:prstGeom>
        </p:spPr>
        <p:txBody>
          <a:bodyPr/>
          <a:lstStyle/>
          <a:p>
            <a:r>
              <a:t>BAGGING</a:t>
            </a:r>
          </a:p>
        </p:txBody>
      </p:sp>
      <p:sp>
        <p:nvSpPr>
          <p:cNvPr id="327" name="Shape 327"/>
          <p:cNvSpPr>
            <a:spLocks noGrp="1"/>
          </p:cNvSpPr>
          <p:nvPr>
            <p:ph type="body" idx="1"/>
          </p:nvPr>
        </p:nvSpPr>
        <p:spPr>
          <a:prstGeom prst="rect">
            <a:avLst/>
          </a:prstGeom>
        </p:spPr>
        <p:txBody>
          <a:bodyPr/>
          <a:lstStyle/>
          <a:p>
            <a:pPr marL="0" indent="0">
              <a:spcBef>
                <a:spcPts val="1200"/>
              </a:spcBef>
              <a:buSzTx/>
              <a:buFontTx/>
              <a:buNone/>
            </a:pPr>
            <a:r>
              <a:t>Specifically to Decision Trees</a:t>
            </a:r>
          </a:p>
          <a:p>
            <a:pPr marL="0" indent="0">
              <a:spcBef>
                <a:spcPts val="1200"/>
              </a:spcBef>
              <a:buSzTx/>
              <a:buFontTx/>
              <a:buNone/>
            </a:pPr>
            <a:endParaRPr/>
          </a:p>
          <a:p>
            <a:pPr marL="352777" indent="-352777">
              <a:spcBef>
                <a:spcPts val="1200"/>
              </a:spcBef>
              <a:buSzPct val="100000"/>
              <a:buFontTx/>
              <a:buAutoNum type="arabicPeriod"/>
            </a:pPr>
            <a:r>
              <a:t>Grow B regression trees using B bootstrapped training sets</a:t>
            </a:r>
          </a:p>
          <a:p>
            <a:pPr marL="352777" indent="-352777">
              <a:spcBef>
                <a:spcPts val="1200"/>
              </a:spcBef>
              <a:buSzPct val="100000"/>
              <a:buFontTx/>
              <a:buAutoNum type="arabicPeriod"/>
            </a:pPr>
            <a:r>
              <a:t>Grow each tree deep enough that each one has low bias</a:t>
            </a:r>
          </a:p>
          <a:p>
            <a:pPr marL="352777" indent="-352777">
              <a:spcBef>
                <a:spcPts val="1200"/>
              </a:spcBef>
              <a:buSzPct val="100000"/>
              <a:buFontTx/>
              <a:buAutoNum type="arabicPeriod"/>
            </a:pPr>
            <a:r>
              <a:t>Every tree makes a numeric prediction, and the predictions are averaged (to reduce the variance)</a:t>
            </a:r>
          </a:p>
          <a:p>
            <a:pPr marL="352777" indent="-352777">
              <a:spcBef>
                <a:spcPts val="1200"/>
              </a:spcBef>
              <a:buSzPct val="100000"/>
              <a:buFontTx/>
              <a:buAutoNum type="arabicPeriod"/>
            </a:pPr>
            <a:endParaRPr/>
          </a:p>
          <a:p>
            <a:pPr marL="0" indent="0">
              <a:spcBef>
                <a:spcPts val="1200"/>
              </a:spcBef>
              <a:buSzTx/>
              <a:buFontTx/>
              <a:buNone/>
            </a:pPr>
            <a:r>
              <a:t>What value should be used for B?</a:t>
            </a:r>
          </a:p>
        </p:txBody>
      </p:sp>
    </p:spTree>
  </p:cSld>
  <p:clrMapOvr>
    <a:masterClrMapping/>
  </p:clrMapOvr>
  <p:transition xmlns:p14="http://schemas.microsoft.com/office/powerpoint/2010/mai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 name="Shape 329"/>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30" name="Shape 330"/>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31" name="Shape 331"/>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32" name="Shape 332"/>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33" name="Shape 333"/>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14</a:t>
            </a:fld>
            <a:endParaRPr/>
          </a:p>
        </p:txBody>
      </p:sp>
      <p:sp>
        <p:nvSpPr>
          <p:cNvPr id="334" name="Shape 334"/>
          <p:cNvSpPr>
            <a:spLocks noGrp="1"/>
          </p:cNvSpPr>
          <p:nvPr>
            <p:ph type="title"/>
          </p:nvPr>
        </p:nvSpPr>
        <p:spPr>
          <a:prstGeom prst="rect">
            <a:avLst/>
          </a:prstGeom>
        </p:spPr>
        <p:txBody>
          <a:bodyPr/>
          <a:lstStyle/>
          <a:p>
            <a:r>
              <a:t>DECISION TREES</a:t>
            </a:r>
          </a:p>
        </p:txBody>
      </p:sp>
      <p:sp>
        <p:nvSpPr>
          <p:cNvPr id="335" name="Shape 335"/>
          <p:cNvSpPr/>
          <p:nvPr/>
        </p:nvSpPr>
        <p:spPr>
          <a:xfrm>
            <a:off x="468312" y="1204912"/>
            <a:ext cx="8426451" cy="3894138"/>
          </a:xfrm>
          <a:prstGeom prst="rect">
            <a:avLst/>
          </a:prstGeom>
          <a:ln w="12700">
            <a:miter lim="400000"/>
          </a:ln>
          <a:extLst>
            <a:ext uri="{C572A759-6A51-4108-AA02-DFA0A04FC94B}">
              <ma14:wrappingTextBoxFlag xmlns:ma14="http://schemas.microsoft.com/office/mac/drawingml/2011/main" val="1"/>
            </a:ext>
          </a:extLst>
        </p:spPr>
        <p:txBody>
          <a:bodyPr lIns="38100" tIns="38100" rIns="38100" bIns="38100"/>
          <a:lstStyle>
            <a:lvl1pPr marL="27728" marR="27728" algn="l" defTabSz="914400">
              <a:lnSpc>
                <a:spcPct val="70000"/>
              </a:lnSpc>
              <a:defRPr sz="8800">
                <a:solidFill>
                  <a:srgbClr val="141414"/>
                </a:solidFill>
                <a:uFill>
                  <a:solidFill>
                    <a:srgbClr val="FFFFFF"/>
                  </a:solidFill>
                </a:uFill>
              </a:defRPr>
            </a:lvl1pPr>
          </a:lstStyle>
          <a:p>
            <a:r>
              <a:t>HOW DO WE IMPROVE BAGGED DECISION TREES ?</a:t>
            </a:r>
          </a:p>
        </p:txBody>
      </p:sp>
    </p:spTree>
  </p:cSld>
  <p:clrMapOvr>
    <a:masterClrMapping/>
  </p:clrMapOvr>
  <p:transition xmlns:p14="http://schemas.microsoft.com/office/powerpoint/2010/mai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 name="Shape 264"/>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65" name="Shape 265"/>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66" name="Shape 266"/>
          <p:cNvSpPr>
            <a:spLocks noGrp="1"/>
          </p:cNvSpPr>
          <p:nvPr>
            <p:ph type="title" idx="4294967295"/>
          </p:nvPr>
        </p:nvSpPr>
        <p:spPr>
          <a:xfrm>
            <a:off x="347662" y="1116012"/>
            <a:ext cx="8426451" cy="3894138"/>
          </a:xfrm>
          <a:prstGeom prst="rect">
            <a:avLst/>
          </a:prstGeom>
        </p:spPr>
        <p:txBody>
          <a:bodyPr lIns="38100" tIns="38100" rIns="38100" bIns="38100"/>
          <a:lstStyle>
            <a:lvl1pPr marL="27728" marR="27728" defTabSz="914400">
              <a:lnSpc>
                <a:spcPct val="70000"/>
              </a:lnSpc>
              <a:defRPr sz="8800"/>
            </a:lvl1pPr>
          </a:lstStyle>
          <a:p>
            <a:r>
              <a:t>ENSEMBLING</a:t>
            </a:r>
          </a:p>
        </p:txBody>
      </p:sp>
      <p:sp>
        <p:nvSpPr>
          <p:cNvPr id="267" name="Shape 267"/>
          <p:cNvSpPr>
            <a:spLocks noGrp="1"/>
          </p:cNvSpPr>
          <p:nvPr>
            <p:ph type="body" sz="quarter" idx="4294967295"/>
          </p:nvPr>
        </p:nvSpPr>
        <p:spPr>
          <a:xfrm>
            <a:off x="371475" y="495300"/>
            <a:ext cx="6400800" cy="620713"/>
          </a:xfrm>
          <a:prstGeom prst="rect">
            <a:avLst/>
          </a:prstGeom>
        </p:spPr>
        <p:txBody>
          <a:bodyPr/>
          <a:lstStyle>
            <a:lvl1pPr marL="40639" marR="40639" indent="0" defTabSz="914400">
              <a:defRPr sz="2300"/>
            </a:lvl1pPr>
          </a:lstStyle>
          <a:p>
            <a:r>
              <a:t>DATA SCIENCE PART TIME COURSE</a:t>
            </a:r>
          </a:p>
        </p:txBody>
      </p:sp>
    </p:spTree>
    <p:extLst>
      <p:ext uri="{BB962C8B-B14F-4D97-AF65-F5344CB8AC3E}">
        <p14:creationId xmlns:p14="http://schemas.microsoft.com/office/powerpoint/2010/main" val="4240538425"/>
      </p:ext>
    </p:extLst>
  </p:cSld>
  <p:clrMapOvr>
    <a:masterClrMapping/>
  </p:clrMapOvr>
  <p:transition xmlns:p14="http://schemas.microsoft.com/office/powerpoint/2010/mai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 name="Shape 269"/>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70" name="Shape 270"/>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71" name="Shape 271"/>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72" name="Shape 272"/>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73" name="Shape 273"/>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16</a:t>
            </a:fld>
            <a:endParaRPr/>
          </a:p>
        </p:txBody>
      </p:sp>
      <p:sp>
        <p:nvSpPr>
          <p:cNvPr id="274" name="Shape 274"/>
          <p:cNvSpPr>
            <a:spLocks noGrp="1"/>
          </p:cNvSpPr>
          <p:nvPr>
            <p:ph type="title"/>
          </p:nvPr>
        </p:nvSpPr>
        <p:spPr>
          <a:prstGeom prst="rect">
            <a:avLst/>
          </a:prstGeom>
        </p:spPr>
        <p:txBody>
          <a:bodyPr/>
          <a:lstStyle/>
          <a:p>
            <a:r>
              <a:t>ENSEMBLE MODELS</a:t>
            </a:r>
          </a:p>
        </p:txBody>
      </p:sp>
      <p:sp>
        <p:nvSpPr>
          <p:cNvPr id="275" name="Shape 275"/>
          <p:cNvSpPr>
            <a:spLocks noGrp="1"/>
          </p:cNvSpPr>
          <p:nvPr>
            <p:ph type="body" idx="1"/>
          </p:nvPr>
        </p:nvSpPr>
        <p:spPr>
          <a:prstGeom prst="rect">
            <a:avLst/>
          </a:prstGeom>
        </p:spPr>
        <p:txBody>
          <a:bodyPr/>
          <a:lstStyle/>
          <a:p>
            <a:pPr marL="0" indent="0">
              <a:spcBef>
                <a:spcPts val="1200"/>
              </a:spcBef>
              <a:buSzTx/>
              <a:buFontTx/>
              <a:buNone/>
            </a:pPr>
            <a:r>
              <a:t>Ensemble learning (or "ensembling") is simply the process of combining several models to solve a prediction problem, with the goal of producing a combined model that is more accurate than any individual model. </a:t>
            </a:r>
          </a:p>
          <a:p>
            <a:pPr marL="0" indent="0">
              <a:spcBef>
                <a:spcPts val="1200"/>
              </a:spcBef>
              <a:buSzTx/>
              <a:buFontTx/>
              <a:buNone/>
            </a:pPr>
            <a:endParaRPr/>
          </a:p>
          <a:p>
            <a:pPr marL="0" indent="0">
              <a:spcBef>
                <a:spcPts val="1200"/>
              </a:spcBef>
              <a:buSzTx/>
              <a:buFontTx/>
              <a:buNone/>
            </a:pPr>
            <a:r>
              <a:t>For classification problems, the combination is often done by majority vote. </a:t>
            </a:r>
          </a:p>
          <a:p>
            <a:pPr marL="0" indent="0">
              <a:spcBef>
                <a:spcPts val="1200"/>
              </a:spcBef>
              <a:buSzTx/>
              <a:buFontTx/>
              <a:buNone/>
            </a:pPr>
            <a:endParaRPr/>
          </a:p>
          <a:p>
            <a:pPr marL="0" indent="0">
              <a:spcBef>
                <a:spcPts val="1200"/>
              </a:spcBef>
              <a:buSzTx/>
              <a:buFontTx/>
              <a:buNone/>
            </a:pPr>
            <a:r>
              <a:t>For regression problems, the combination is often done by taking an average of the predictions.</a:t>
            </a:r>
          </a:p>
        </p:txBody>
      </p:sp>
    </p:spTree>
    <p:extLst>
      <p:ext uri="{BB962C8B-B14F-4D97-AF65-F5344CB8AC3E}">
        <p14:creationId xmlns:p14="http://schemas.microsoft.com/office/powerpoint/2010/main" val="2796102045"/>
      </p:ext>
    </p:extLst>
  </p:cSld>
  <p:clrMapOvr>
    <a:masterClrMapping/>
  </p:clrMapOvr>
  <p:transition xmlns:p14="http://schemas.microsoft.com/office/powerpoint/2010/mai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Shape 277"/>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78" name="Shape 278"/>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79" name="Shape 279"/>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80" name="Shape 280"/>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81" name="Shape 281"/>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17</a:t>
            </a:fld>
            <a:endParaRPr/>
          </a:p>
        </p:txBody>
      </p:sp>
      <p:sp>
        <p:nvSpPr>
          <p:cNvPr id="282" name="Shape 282"/>
          <p:cNvSpPr>
            <a:spLocks noGrp="1"/>
          </p:cNvSpPr>
          <p:nvPr>
            <p:ph type="title"/>
          </p:nvPr>
        </p:nvSpPr>
        <p:spPr>
          <a:prstGeom prst="rect">
            <a:avLst/>
          </a:prstGeom>
        </p:spPr>
        <p:txBody>
          <a:bodyPr/>
          <a:lstStyle/>
          <a:p>
            <a:r>
              <a:t>ENSEMBLE MODELS - WHEN DO THEY WORK?</a:t>
            </a:r>
          </a:p>
        </p:txBody>
      </p:sp>
    </p:spTree>
    <p:extLst>
      <p:ext uri="{BB962C8B-B14F-4D97-AF65-F5344CB8AC3E}">
        <p14:creationId xmlns:p14="http://schemas.microsoft.com/office/powerpoint/2010/main" val="1042814"/>
      </p:ext>
    </p:extLst>
  </p:cSld>
  <p:clrMapOvr>
    <a:masterClrMapping/>
  </p:clrMapOvr>
  <p:transition xmlns:p14="http://schemas.microsoft.com/office/powerpoint/2010/mai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Shape 284"/>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85" name="Shape 285"/>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86" name="Shape 286"/>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87" name="Shape 287"/>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88" name="Shape 288"/>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18</a:t>
            </a:fld>
            <a:endParaRPr/>
          </a:p>
        </p:txBody>
      </p:sp>
      <p:sp>
        <p:nvSpPr>
          <p:cNvPr id="289" name="Shape 289"/>
          <p:cNvSpPr>
            <a:spLocks noGrp="1"/>
          </p:cNvSpPr>
          <p:nvPr>
            <p:ph type="title"/>
          </p:nvPr>
        </p:nvSpPr>
        <p:spPr>
          <a:prstGeom prst="rect">
            <a:avLst/>
          </a:prstGeom>
        </p:spPr>
        <p:txBody>
          <a:bodyPr/>
          <a:lstStyle/>
          <a:p>
            <a:r>
              <a:t>ENSEMBLE MODELS - WHEN DO THEY WORK?</a:t>
            </a:r>
          </a:p>
        </p:txBody>
      </p:sp>
      <p:sp>
        <p:nvSpPr>
          <p:cNvPr id="290" name="Shape 290"/>
          <p:cNvSpPr>
            <a:spLocks noGrp="1"/>
          </p:cNvSpPr>
          <p:nvPr>
            <p:ph type="body" idx="1"/>
          </p:nvPr>
        </p:nvSpPr>
        <p:spPr>
          <a:prstGeom prst="rect">
            <a:avLst/>
          </a:prstGeom>
        </p:spPr>
        <p:txBody>
          <a:bodyPr/>
          <a:lstStyle/>
          <a:p>
            <a:pPr marL="0" indent="0">
              <a:spcBef>
                <a:spcPts val="1200"/>
              </a:spcBef>
              <a:buSzTx/>
              <a:buFontTx/>
              <a:buNone/>
            </a:pPr>
            <a:r>
              <a:t>For ensembling to work well, the individual models must meet two conditions:</a:t>
            </a:r>
          </a:p>
          <a:p>
            <a:pPr marL="0" indent="0">
              <a:spcBef>
                <a:spcPts val="1200"/>
              </a:spcBef>
              <a:buSzTx/>
              <a:buFontTx/>
              <a:buNone/>
            </a:pPr>
            <a:endParaRPr/>
          </a:p>
          <a:p>
            <a:pPr>
              <a:spcBef>
                <a:spcPts val="1200"/>
              </a:spcBef>
            </a:pPr>
            <a:r>
              <a:t>Models should be accurate (they must outperform random guessing)</a:t>
            </a:r>
          </a:p>
          <a:p>
            <a:pPr>
              <a:spcBef>
                <a:spcPts val="1200"/>
              </a:spcBef>
            </a:pPr>
            <a:r>
              <a:t>Models should be independent (their predictions are not correlated with one another)</a:t>
            </a:r>
          </a:p>
        </p:txBody>
      </p:sp>
    </p:spTree>
    <p:extLst>
      <p:ext uri="{BB962C8B-B14F-4D97-AF65-F5344CB8AC3E}">
        <p14:creationId xmlns:p14="http://schemas.microsoft.com/office/powerpoint/2010/main" val="691794239"/>
      </p:ext>
    </p:extLst>
  </p:cSld>
  <p:clrMapOvr>
    <a:masterClrMapping/>
  </p:clrMapOvr>
  <p:transition xmlns:p14="http://schemas.microsoft.com/office/powerpoint/2010/mai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 name="Shape 337"/>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338" name="Shape 338"/>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339" name="Shape 339"/>
          <p:cNvSpPr>
            <a:spLocks noGrp="1"/>
          </p:cNvSpPr>
          <p:nvPr>
            <p:ph type="title" idx="4294967295"/>
          </p:nvPr>
        </p:nvSpPr>
        <p:spPr>
          <a:xfrm>
            <a:off x="347662" y="1116012"/>
            <a:ext cx="8426451" cy="3894138"/>
          </a:xfrm>
          <a:prstGeom prst="rect">
            <a:avLst/>
          </a:prstGeom>
        </p:spPr>
        <p:txBody>
          <a:bodyPr lIns="38100" tIns="38100" rIns="38100" bIns="38100"/>
          <a:lstStyle>
            <a:lvl1pPr marL="27728" marR="27728" defTabSz="914400">
              <a:lnSpc>
                <a:spcPct val="70000"/>
              </a:lnSpc>
              <a:defRPr sz="8800"/>
            </a:lvl1pPr>
          </a:lstStyle>
          <a:p>
            <a:r>
              <a:t>RANDOM FORESTS</a:t>
            </a:r>
          </a:p>
        </p:txBody>
      </p:sp>
      <p:sp>
        <p:nvSpPr>
          <p:cNvPr id="340" name="Shape 340"/>
          <p:cNvSpPr>
            <a:spLocks noGrp="1"/>
          </p:cNvSpPr>
          <p:nvPr>
            <p:ph type="body" sz="quarter" idx="4294967295"/>
          </p:nvPr>
        </p:nvSpPr>
        <p:spPr>
          <a:xfrm>
            <a:off x="371475" y="495300"/>
            <a:ext cx="6400800" cy="620713"/>
          </a:xfrm>
          <a:prstGeom prst="rect">
            <a:avLst/>
          </a:prstGeom>
        </p:spPr>
        <p:txBody>
          <a:bodyPr/>
          <a:lstStyle>
            <a:lvl1pPr marL="40639" marR="40639" indent="0" defTabSz="914400">
              <a:defRPr sz="2300"/>
            </a:lvl1pPr>
          </a:lstStyle>
          <a:p>
            <a:r>
              <a:t>DATA SCIENCE PART TIME COURSE</a:t>
            </a:r>
          </a:p>
        </p:txBody>
      </p:sp>
    </p:spTree>
  </p:cSld>
  <p:clrMapOvr>
    <a:masterClrMapping/>
  </p:clrMapOvr>
  <p:transition xmlns:p14="http://schemas.microsoft.com/office/powerpoint/2010/mai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hape 174"/>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75" name="Shape 175"/>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76" name="Shape 176"/>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77" name="Shape 177"/>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78" name="Shape 178"/>
          <p:cNvSpPr>
            <a:spLocks noGrp="1"/>
          </p:cNvSpPr>
          <p:nvPr>
            <p:ph type="sldNum" sz="quarter" idx="2"/>
          </p:nvPr>
        </p:nvSpPr>
        <p:spPr>
          <a:xfrm>
            <a:off x="8685361" y="514350"/>
            <a:ext cx="183853"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a:t>
            </a:fld>
            <a:endParaRPr/>
          </a:p>
        </p:txBody>
      </p:sp>
      <p:sp>
        <p:nvSpPr>
          <p:cNvPr id="179" name="Shape 179"/>
          <p:cNvSpPr>
            <a:spLocks noGrp="1"/>
          </p:cNvSpPr>
          <p:nvPr>
            <p:ph type="title"/>
          </p:nvPr>
        </p:nvSpPr>
        <p:spPr>
          <a:prstGeom prst="rect">
            <a:avLst/>
          </a:prstGeom>
        </p:spPr>
        <p:txBody>
          <a:bodyPr/>
          <a:lstStyle/>
          <a:p>
            <a:r>
              <a:t>AGENDA</a:t>
            </a:r>
          </a:p>
        </p:txBody>
      </p:sp>
      <p:sp>
        <p:nvSpPr>
          <p:cNvPr id="180" name="Shape 180"/>
          <p:cNvSpPr>
            <a:spLocks noGrp="1"/>
          </p:cNvSpPr>
          <p:nvPr>
            <p:ph type="body" idx="1"/>
          </p:nvPr>
        </p:nvSpPr>
        <p:spPr>
          <a:prstGeom prst="rect">
            <a:avLst/>
          </a:prstGeom>
        </p:spPr>
        <p:txBody>
          <a:bodyPr/>
          <a:lstStyle/>
          <a:p>
            <a:pPr marL="0" indent="0">
              <a:buSzPct val="100000"/>
              <a:buNone/>
            </a:pPr>
            <a:endParaRPr dirty="0"/>
          </a:p>
          <a:p>
            <a:pPr marL="352777" indent="-352777">
              <a:buSzPct val="100000"/>
              <a:buFontTx/>
              <a:buAutoNum type="arabicPeriod"/>
            </a:pPr>
            <a:r>
              <a:rPr dirty="0" smtClean="0"/>
              <a:t>Decision Tree</a:t>
            </a:r>
            <a:r>
              <a:rPr lang="en-AU" dirty="0" smtClean="0"/>
              <a:t> Regression</a:t>
            </a:r>
          </a:p>
          <a:p>
            <a:pPr marL="352777" indent="-352777">
              <a:buSzPct val="100000"/>
              <a:buFontTx/>
              <a:buAutoNum type="arabicPeriod"/>
            </a:pPr>
            <a:r>
              <a:rPr lang="en-AU" dirty="0" smtClean="0"/>
              <a:t>Bagging</a:t>
            </a:r>
            <a:endParaRPr dirty="0"/>
          </a:p>
          <a:p>
            <a:pPr marL="352777" indent="-352777">
              <a:buSzPct val="100000"/>
              <a:buFontTx/>
              <a:buAutoNum type="arabicPeriod"/>
            </a:pPr>
            <a:r>
              <a:rPr dirty="0"/>
              <a:t>Ensembling</a:t>
            </a:r>
          </a:p>
          <a:p>
            <a:pPr marL="352777" indent="-352777">
              <a:buSzPct val="100000"/>
              <a:buFontTx/>
              <a:buAutoNum type="arabicPeriod"/>
            </a:pPr>
            <a:r>
              <a:rPr dirty="0" smtClean="0"/>
              <a:t>Random </a:t>
            </a:r>
            <a:r>
              <a:rPr dirty="0"/>
              <a:t>Forest</a:t>
            </a:r>
          </a:p>
          <a:p>
            <a:pPr marL="352777" indent="-352777">
              <a:buSzPct val="100000"/>
              <a:buFontTx/>
              <a:buAutoNum type="arabicPeriod"/>
            </a:pPr>
            <a:r>
              <a:rPr dirty="0"/>
              <a:t>Boosting</a:t>
            </a:r>
          </a:p>
          <a:p>
            <a:pPr marL="352777" indent="-352777">
              <a:buSzPct val="100000"/>
              <a:buFontTx/>
              <a:buAutoNum type="arabicPeriod"/>
            </a:pPr>
            <a:r>
              <a:rPr dirty="0"/>
              <a:t>Lab</a:t>
            </a:r>
          </a:p>
          <a:p>
            <a:pPr marL="352777" indent="-352777">
              <a:buSzPct val="100000"/>
              <a:buFontTx/>
              <a:buAutoNum type="arabicPeriod"/>
            </a:pPr>
            <a:r>
              <a:rPr dirty="0"/>
              <a:t>Other Uses</a:t>
            </a:r>
          </a:p>
          <a:p>
            <a:pPr marL="352777" indent="-352777">
              <a:buSzPct val="100000"/>
              <a:buFontTx/>
              <a:buAutoNum type="arabicPeriod"/>
            </a:pPr>
            <a:r>
              <a:rPr dirty="0"/>
              <a:t>Discussion</a:t>
            </a:r>
          </a:p>
        </p:txBody>
      </p:sp>
    </p:spTree>
  </p:cSld>
  <p:clrMapOvr>
    <a:masterClrMapping/>
  </p:clrMapOvr>
  <p:transition xmlns:p14="http://schemas.microsoft.com/office/powerpoint/2010/mai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Shape 342"/>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43" name="Shape 343"/>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44" name="Shape 344"/>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45" name="Shape 345"/>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46" name="Shape 346"/>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20</a:t>
            </a:fld>
            <a:endParaRPr/>
          </a:p>
        </p:txBody>
      </p:sp>
      <p:sp>
        <p:nvSpPr>
          <p:cNvPr id="347" name="Shape 347"/>
          <p:cNvSpPr>
            <a:spLocks noGrp="1"/>
          </p:cNvSpPr>
          <p:nvPr>
            <p:ph type="title"/>
          </p:nvPr>
        </p:nvSpPr>
        <p:spPr>
          <a:prstGeom prst="rect">
            <a:avLst/>
          </a:prstGeom>
        </p:spPr>
        <p:txBody>
          <a:bodyPr/>
          <a:lstStyle/>
          <a:p>
            <a:r>
              <a:t>RANDOM FORESTS</a:t>
            </a:r>
          </a:p>
        </p:txBody>
      </p:sp>
      <p:sp>
        <p:nvSpPr>
          <p:cNvPr id="348" name="Shape 348"/>
          <p:cNvSpPr>
            <a:spLocks noGrp="1"/>
          </p:cNvSpPr>
          <p:nvPr>
            <p:ph type="body" idx="1"/>
          </p:nvPr>
        </p:nvSpPr>
        <p:spPr>
          <a:prstGeom prst="rect">
            <a:avLst/>
          </a:prstGeom>
        </p:spPr>
        <p:txBody>
          <a:bodyPr/>
          <a:lstStyle/>
          <a:p>
            <a:pPr marL="0" indent="0">
              <a:spcBef>
                <a:spcPts val="1200"/>
              </a:spcBef>
              <a:buSzTx/>
              <a:buFontTx/>
              <a:buNone/>
            </a:pPr>
            <a:r>
              <a:t>Random Forests is a slight variation of bagged trees that has even better performance! Here's how it works:</a:t>
            </a:r>
          </a:p>
          <a:p>
            <a:pPr>
              <a:spcBef>
                <a:spcPts val="1200"/>
              </a:spcBef>
            </a:pPr>
            <a:endParaRPr/>
          </a:p>
          <a:p>
            <a:pPr>
              <a:spcBef>
                <a:spcPts val="1200"/>
              </a:spcBef>
            </a:pPr>
            <a:r>
              <a:t>Exactly like bagging, we create an ensemble of decision trees using bootstrapped samples of the training set.</a:t>
            </a:r>
          </a:p>
          <a:p>
            <a:pPr>
              <a:spcBef>
                <a:spcPts val="1200"/>
              </a:spcBef>
            </a:pPr>
            <a:r>
              <a:t>However, when building each tree, each time a split is considered, a random sample of m predictors is chosen as split candidates from the full set of p predictors. The split is only allowed to use one of those m predictors.</a:t>
            </a:r>
          </a:p>
        </p:txBody>
      </p:sp>
    </p:spTree>
  </p:cSld>
  <p:clrMapOvr>
    <a:masterClrMapping/>
  </p:clrMapOvr>
  <p:transition xmlns:p14="http://schemas.microsoft.com/office/powerpoint/2010/mai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Shape 350"/>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51" name="Shape 351"/>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52" name="Shape 352"/>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53" name="Shape 353"/>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54" name="Shape 354"/>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21</a:t>
            </a:fld>
            <a:endParaRPr/>
          </a:p>
        </p:txBody>
      </p:sp>
      <p:sp>
        <p:nvSpPr>
          <p:cNvPr id="355" name="Shape 355"/>
          <p:cNvSpPr>
            <a:spLocks noGrp="1"/>
          </p:cNvSpPr>
          <p:nvPr>
            <p:ph type="title"/>
          </p:nvPr>
        </p:nvSpPr>
        <p:spPr>
          <a:prstGeom prst="rect">
            <a:avLst/>
          </a:prstGeom>
        </p:spPr>
        <p:txBody>
          <a:bodyPr/>
          <a:lstStyle/>
          <a:p>
            <a:r>
              <a:t>RANDOM FORESTS</a:t>
            </a:r>
          </a:p>
        </p:txBody>
      </p:sp>
      <p:sp>
        <p:nvSpPr>
          <p:cNvPr id="356" name="Shape 356"/>
          <p:cNvSpPr>
            <a:spLocks noGrp="1"/>
          </p:cNvSpPr>
          <p:nvPr>
            <p:ph type="body" idx="1"/>
          </p:nvPr>
        </p:nvSpPr>
        <p:spPr>
          <a:prstGeom prst="rect">
            <a:avLst/>
          </a:prstGeom>
        </p:spPr>
        <p:txBody>
          <a:bodyPr/>
          <a:lstStyle/>
          <a:p>
            <a:pPr marL="0" indent="0">
              <a:spcBef>
                <a:spcPts val="1200"/>
              </a:spcBef>
              <a:buSzTx/>
              <a:buFontTx/>
              <a:buNone/>
            </a:pPr>
            <a:endParaRPr/>
          </a:p>
          <a:p>
            <a:pPr marL="0" indent="0">
              <a:spcBef>
                <a:spcPts val="1200"/>
              </a:spcBef>
              <a:buSzTx/>
              <a:buFontTx/>
              <a:buNone/>
            </a:pPr>
            <a:r>
              <a:t>However, when building each tree, each time a split is considered, a </a:t>
            </a:r>
          </a:p>
          <a:p>
            <a:pPr marL="0" indent="0">
              <a:spcBef>
                <a:spcPts val="1200"/>
              </a:spcBef>
              <a:buSzTx/>
              <a:buFontTx/>
              <a:buNone/>
              <a:defRPr sz="2600"/>
            </a:pPr>
            <a:r>
              <a:t>random sample of m predictors </a:t>
            </a:r>
          </a:p>
          <a:p>
            <a:pPr marL="0" indent="0">
              <a:spcBef>
                <a:spcPts val="1200"/>
              </a:spcBef>
              <a:buSzTx/>
              <a:buFontTx/>
              <a:buNone/>
            </a:pPr>
            <a:r>
              <a:t>is chosen as split candidates from the </a:t>
            </a:r>
          </a:p>
          <a:p>
            <a:pPr marL="0" indent="0">
              <a:spcBef>
                <a:spcPts val="1200"/>
              </a:spcBef>
              <a:buSzTx/>
              <a:buFontTx/>
              <a:buNone/>
              <a:defRPr sz="2600"/>
            </a:pPr>
            <a:r>
              <a:t>full set of p predictors. </a:t>
            </a:r>
          </a:p>
          <a:p>
            <a:pPr marL="0" indent="0">
              <a:spcBef>
                <a:spcPts val="1200"/>
              </a:spcBef>
              <a:buSzTx/>
              <a:buFontTx/>
              <a:buNone/>
            </a:pPr>
            <a:r>
              <a:t>The split is only allowed to use one of those</a:t>
            </a:r>
            <a:r>
              <a:rPr sz="2200"/>
              <a:t> </a:t>
            </a:r>
          </a:p>
          <a:p>
            <a:pPr marL="0" indent="0">
              <a:spcBef>
                <a:spcPts val="1200"/>
              </a:spcBef>
              <a:buSzTx/>
              <a:buFontTx/>
              <a:buNone/>
              <a:defRPr sz="2600"/>
            </a:pPr>
            <a:r>
              <a:t>m predictors.</a:t>
            </a:r>
            <a:endParaRPr sz="2200"/>
          </a:p>
          <a:p>
            <a:pPr marL="0" indent="0">
              <a:spcBef>
                <a:spcPts val="1200"/>
              </a:spcBef>
              <a:buSzTx/>
              <a:buFontTx/>
              <a:buNone/>
            </a:pPr>
            <a:endParaRPr sz="2200"/>
          </a:p>
        </p:txBody>
      </p:sp>
    </p:spTree>
  </p:cSld>
  <p:clrMapOvr>
    <a:masterClrMapping/>
  </p:clrMapOvr>
  <p:transition xmlns:p14="http://schemas.microsoft.com/office/powerpoint/2010/mai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 name="Shape 358"/>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59" name="Shape 359"/>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60" name="Shape 360"/>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61" name="Shape 361"/>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62" name="Shape 362"/>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22</a:t>
            </a:fld>
            <a:endParaRPr/>
          </a:p>
        </p:txBody>
      </p:sp>
      <p:sp>
        <p:nvSpPr>
          <p:cNvPr id="363" name="Shape 363"/>
          <p:cNvSpPr>
            <a:spLocks noGrp="1"/>
          </p:cNvSpPr>
          <p:nvPr>
            <p:ph type="title"/>
          </p:nvPr>
        </p:nvSpPr>
        <p:spPr>
          <a:prstGeom prst="rect">
            <a:avLst/>
          </a:prstGeom>
        </p:spPr>
        <p:txBody>
          <a:bodyPr/>
          <a:lstStyle/>
          <a:p>
            <a:r>
              <a:t>RANDOM FORESTS</a:t>
            </a:r>
          </a:p>
        </p:txBody>
      </p:sp>
      <p:sp>
        <p:nvSpPr>
          <p:cNvPr id="364" name="Shape 364"/>
          <p:cNvSpPr>
            <a:spLocks noGrp="1"/>
          </p:cNvSpPr>
          <p:nvPr>
            <p:ph type="body" idx="1"/>
          </p:nvPr>
        </p:nvSpPr>
        <p:spPr>
          <a:prstGeom prst="rect">
            <a:avLst/>
          </a:prstGeom>
        </p:spPr>
        <p:txBody>
          <a:bodyPr/>
          <a:lstStyle/>
          <a:p>
            <a:pPr marL="0" indent="0">
              <a:spcBef>
                <a:spcPts val="1200"/>
              </a:spcBef>
              <a:buSzTx/>
              <a:buFontTx/>
              <a:buNone/>
            </a:pPr>
            <a:r>
              <a:t>Notes:</a:t>
            </a:r>
          </a:p>
          <a:p>
            <a:pPr marL="0" indent="0">
              <a:spcBef>
                <a:spcPts val="1200"/>
              </a:spcBef>
              <a:buSzTx/>
              <a:buFontTx/>
              <a:buNone/>
            </a:pPr>
            <a:endParaRPr/>
          </a:p>
          <a:p>
            <a:pPr>
              <a:spcBef>
                <a:spcPts val="1200"/>
              </a:spcBef>
            </a:pPr>
            <a:r>
              <a:t>A new random sample of predictors is chosen for every single tree at every single split.</a:t>
            </a:r>
          </a:p>
          <a:p>
            <a:pPr>
              <a:spcBef>
                <a:spcPts val="1200"/>
              </a:spcBef>
            </a:pPr>
            <a:r>
              <a:t>For classification, m is typically chosen to be the square root of p. For regression, m is typically chosen to be somewhere between p/3 and p.</a:t>
            </a:r>
          </a:p>
        </p:txBody>
      </p:sp>
    </p:spTree>
  </p:cSld>
  <p:clrMapOvr>
    <a:masterClrMapping/>
  </p:clrMapOvr>
  <p:transition xmlns:p14="http://schemas.microsoft.com/office/powerpoint/2010/mai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6" name="Shape 366"/>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67" name="Shape 367"/>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68" name="Shape 368"/>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69" name="Shape 369"/>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70" name="Shape 370"/>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23</a:t>
            </a:fld>
            <a:endParaRPr/>
          </a:p>
        </p:txBody>
      </p:sp>
      <p:sp>
        <p:nvSpPr>
          <p:cNvPr id="371" name="Shape 371"/>
          <p:cNvSpPr>
            <a:spLocks noGrp="1"/>
          </p:cNvSpPr>
          <p:nvPr>
            <p:ph type="title"/>
          </p:nvPr>
        </p:nvSpPr>
        <p:spPr>
          <a:prstGeom prst="rect">
            <a:avLst/>
          </a:prstGeom>
        </p:spPr>
        <p:txBody>
          <a:bodyPr/>
          <a:lstStyle/>
          <a:p>
            <a:r>
              <a:t>RANDOM FORESTS</a:t>
            </a:r>
          </a:p>
        </p:txBody>
      </p:sp>
      <p:sp>
        <p:nvSpPr>
          <p:cNvPr id="372" name="Shape 372"/>
          <p:cNvSpPr>
            <a:spLocks noGrp="1"/>
          </p:cNvSpPr>
          <p:nvPr>
            <p:ph type="body" idx="1"/>
          </p:nvPr>
        </p:nvSpPr>
        <p:spPr>
          <a:prstGeom prst="rect">
            <a:avLst/>
          </a:prstGeom>
        </p:spPr>
        <p:txBody>
          <a:bodyPr/>
          <a:lstStyle/>
          <a:p>
            <a:pPr marL="0" indent="0">
              <a:spcBef>
                <a:spcPts val="1200"/>
              </a:spcBef>
              <a:buSzTx/>
              <a:buFontTx/>
              <a:buNone/>
            </a:pPr>
            <a:r>
              <a:t>What's the point?</a:t>
            </a:r>
          </a:p>
          <a:p>
            <a:pPr marL="0" indent="0">
              <a:spcBef>
                <a:spcPts val="1200"/>
              </a:spcBef>
              <a:buSzTx/>
              <a:buFontTx/>
              <a:buNone/>
            </a:pPr>
            <a:endParaRPr/>
          </a:p>
          <a:p>
            <a:pPr marL="174625" indent="-174625">
              <a:spcBef>
                <a:spcPts val="1200"/>
              </a:spcBef>
            </a:pPr>
            <a:r>
              <a:t>Suppose there is one very strong predictor in the data set. When using bagged trees, most of the trees will use that predictor as the top split, resulting in an ensemble of similar trees that are "highly correlated".</a:t>
            </a:r>
          </a:p>
          <a:p>
            <a:pPr marL="174625" indent="-174625">
              <a:spcBef>
                <a:spcPts val="1200"/>
              </a:spcBef>
            </a:pPr>
            <a:r>
              <a:t>Averaging highly correlated quantities does not significantly reduce variance (which is the entire goal of bagging).</a:t>
            </a:r>
          </a:p>
          <a:p>
            <a:pPr marL="174625" indent="-174625">
              <a:spcBef>
                <a:spcPts val="1200"/>
              </a:spcBef>
            </a:pPr>
            <a:r>
              <a:t>By randomly leaving out candidate predictors from each split, Random Forests "decorrelates" the trees, such that the averaging process can reduce the variance of the resulting model.</a:t>
            </a:r>
          </a:p>
        </p:txBody>
      </p:sp>
    </p:spTree>
  </p:cSld>
  <p:clrMapOvr>
    <a:masterClrMapping/>
  </p:clrMapOvr>
  <p:transition xmlns:p14="http://schemas.microsoft.com/office/powerpoint/2010/mai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 name="Shape 374"/>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75" name="Shape 375"/>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76" name="Shape 376"/>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77" name="Shape 377"/>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78" name="Shape 378"/>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24</a:t>
            </a:fld>
            <a:endParaRPr/>
          </a:p>
        </p:txBody>
      </p:sp>
      <p:sp>
        <p:nvSpPr>
          <p:cNvPr id="379" name="Shape 379"/>
          <p:cNvSpPr>
            <a:spLocks noGrp="1"/>
          </p:cNvSpPr>
          <p:nvPr>
            <p:ph type="title"/>
          </p:nvPr>
        </p:nvSpPr>
        <p:spPr>
          <a:prstGeom prst="rect">
            <a:avLst/>
          </a:prstGeom>
        </p:spPr>
        <p:txBody>
          <a:bodyPr/>
          <a:lstStyle/>
          <a:p>
            <a:r>
              <a:t>VARIABLE IMPORTANCE</a:t>
            </a:r>
          </a:p>
        </p:txBody>
      </p:sp>
      <p:sp>
        <p:nvSpPr>
          <p:cNvPr id="380" name="Shape 380"/>
          <p:cNvSpPr>
            <a:spLocks noGrp="1"/>
          </p:cNvSpPr>
          <p:nvPr>
            <p:ph type="body" idx="1"/>
          </p:nvPr>
        </p:nvSpPr>
        <p:spPr>
          <a:prstGeom prst="rect">
            <a:avLst/>
          </a:prstGeom>
        </p:spPr>
        <p:txBody>
          <a:bodyPr/>
          <a:lstStyle/>
          <a:p>
            <a:pPr marL="0" indent="0">
              <a:spcBef>
                <a:spcPts val="1200"/>
              </a:spcBef>
              <a:buSzTx/>
              <a:buFontTx/>
              <a:buNone/>
            </a:pPr>
            <a:r>
              <a:t>Although bagging increases predictive accuracy, it decreases model interpretability because it's no longer possible to visualize the tree to understand the importance of each variable.</a:t>
            </a:r>
          </a:p>
          <a:p>
            <a:pPr marL="0" indent="0">
              <a:spcBef>
                <a:spcPts val="1200"/>
              </a:spcBef>
              <a:buSzTx/>
              <a:buFontTx/>
              <a:buNone/>
            </a:pPr>
            <a:endParaRPr/>
          </a:p>
          <a:p>
            <a:pPr>
              <a:spcBef>
                <a:spcPts val="1200"/>
              </a:spcBef>
            </a:pPr>
            <a:r>
              <a:t>To compute variable importance for bagged regression trees, we can calculate the total amount that the mean squared error is decreased due to splits over a given predictor, averaged over all trees.</a:t>
            </a:r>
          </a:p>
          <a:p>
            <a:pPr>
              <a:spcBef>
                <a:spcPts val="1200"/>
              </a:spcBef>
            </a:pPr>
            <a:r>
              <a:t>A similar process is used for bagged classification trees, except we use the Gini index instead of the mean squared error.</a:t>
            </a:r>
          </a:p>
        </p:txBody>
      </p:sp>
    </p:spTree>
  </p:cSld>
  <p:clrMapOvr>
    <a:masterClrMapping/>
  </p:clrMapOvr>
  <p:transition xmlns:p14="http://schemas.microsoft.com/office/powerpoint/2010/mai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Shape 382"/>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83" name="Shape 383"/>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84" name="Shape 384"/>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85" name="Shape 385"/>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86" name="Shape 386"/>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25</a:t>
            </a:fld>
            <a:endParaRPr/>
          </a:p>
        </p:txBody>
      </p:sp>
      <p:sp>
        <p:nvSpPr>
          <p:cNvPr id="387" name="Shape 387"/>
          <p:cNvSpPr>
            <a:spLocks noGrp="1"/>
          </p:cNvSpPr>
          <p:nvPr>
            <p:ph type="title"/>
          </p:nvPr>
        </p:nvSpPr>
        <p:spPr>
          <a:prstGeom prst="rect">
            <a:avLst/>
          </a:prstGeom>
        </p:spPr>
        <p:txBody>
          <a:bodyPr/>
          <a:lstStyle/>
          <a:p>
            <a:r>
              <a:t>OUT-OF-BAG ERROR</a:t>
            </a:r>
          </a:p>
        </p:txBody>
      </p:sp>
      <p:sp>
        <p:nvSpPr>
          <p:cNvPr id="388" name="Shape 388"/>
          <p:cNvSpPr>
            <a:spLocks noGrp="1"/>
          </p:cNvSpPr>
          <p:nvPr>
            <p:ph type="body" idx="1"/>
          </p:nvPr>
        </p:nvSpPr>
        <p:spPr>
          <a:prstGeom prst="rect">
            <a:avLst/>
          </a:prstGeom>
        </p:spPr>
        <p:txBody>
          <a:bodyPr/>
          <a:lstStyle/>
          <a:p>
            <a:pPr marL="0" indent="0">
              <a:lnSpc>
                <a:spcPct val="120000"/>
              </a:lnSpc>
              <a:spcBef>
                <a:spcPts val="1200"/>
              </a:spcBef>
              <a:buSzTx/>
              <a:buFontTx/>
              <a:buNone/>
              <a:defRPr sz="1700"/>
            </a:pPr>
            <a:r>
              <a:t>Bagged models have a very nice property: out-of-sample error can be estimated without using the test set approach or cross-validation. How it works:</a:t>
            </a:r>
          </a:p>
          <a:p>
            <a:pPr marL="0" indent="0">
              <a:lnSpc>
                <a:spcPct val="120000"/>
              </a:lnSpc>
              <a:spcBef>
                <a:spcPts val="1200"/>
              </a:spcBef>
              <a:buSzTx/>
              <a:buFontTx/>
              <a:buNone/>
              <a:defRPr sz="1700"/>
            </a:pPr>
            <a:endParaRPr/>
          </a:p>
          <a:p>
            <a:pPr marL="172085" indent="-131445">
              <a:lnSpc>
                <a:spcPct val="120000"/>
              </a:lnSpc>
              <a:spcBef>
                <a:spcPts val="1200"/>
              </a:spcBef>
              <a:defRPr sz="1700"/>
            </a:pPr>
            <a:r>
              <a:t>On average, each bagged tree uses about two-thirds of the observations. For each tree, the remaining observations are called "out-of-bag" observations.</a:t>
            </a:r>
          </a:p>
          <a:p>
            <a:pPr marL="172085" indent="-131445">
              <a:lnSpc>
                <a:spcPct val="120000"/>
              </a:lnSpc>
              <a:spcBef>
                <a:spcPts val="1200"/>
              </a:spcBef>
              <a:defRPr sz="1700"/>
            </a:pPr>
            <a:r>
              <a:t>For the first observation in the training data, predict its response using only the trees in which that observation was out-of-bag. Average those predictions (for regression) or take a majority vote (for classification).</a:t>
            </a:r>
          </a:p>
          <a:p>
            <a:pPr marL="164782" indent="-124142">
              <a:lnSpc>
                <a:spcPct val="120000"/>
              </a:lnSpc>
              <a:spcBef>
                <a:spcPts val="1200"/>
              </a:spcBef>
              <a:defRPr sz="1700"/>
            </a:pPr>
            <a:r>
              <a:t>Repeat this process for every observation in the training data.</a:t>
            </a:r>
          </a:p>
          <a:p>
            <a:pPr marL="164782" indent="-124142">
              <a:lnSpc>
                <a:spcPct val="120000"/>
              </a:lnSpc>
              <a:spcBef>
                <a:spcPts val="1200"/>
              </a:spcBef>
              <a:defRPr sz="1700"/>
            </a:pPr>
            <a:r>
              <a:t>Compare all predictions to the actual responses in order to compute a mean squared error or classification error. This is known as the out-of-bag error.</a:t>
            </a:r>
          </a:p>
        </p:txBody>
      </p:sp>
    </p:spTree>
  </p:cSld>
  <p:clrMapOvr>
    <a:masterClrMapping/>
  </p:clrMapOvr>
  <p:transition xmlns:p14="http://schemas.microsoft.com/office/powerpoint/2010/mai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 name="Shape 390"/>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91" name="Shape 391"/>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92" name="Shape 392"/>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93" name="Shape 393"/>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394" name="Shape 394"/>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26</a:t>
            </a:fld>
            <a:endParaRPr/>
          </a:p>
        </p:txBody>
      </p:sp>
      <p:sp>
        <p:nvSpPr>
          <p:cNvPr id="395" name="Shape 395"/>
          <p:cNvSpPr>
            <a:spLocks noGrp="1"/>
          </p:cNvSpPr>
          <p:nvPr>
            <p:ph type="title"/>
          </p:nvPr>
        </p:nvSpPr>
        <p:spPr>
          <a:prstGeom prst="rect">
            <a:avLst/>
          </a:prstGeom>
        </p:spPr>
        <p:txBody>
          <a:bodyPr/>
          <a:lstStyle/>
          <a:p>
            <a:r>
              <a:t>DECISION TREES</a:t>
            </a:r>
          </a:p>
        </p:txBody>
      </p:sp>
      <p:sp>
        <p:nvSpPr>
          <p:cNvPr id="396" name="Shape 396"/>
          <p:cNvSpPr/>
          <p:nvPr/>
        </p:nvSpPr>
        <p:spPr>
          <a:xfrm>
            <a:off x="468312" y="1204912"/>
            <a:ext cx="8426451" cy="3894138"/>
          </a:xfrm>
          <a:prstGeom prst="rect">
            <a:avLst/>
          </a:prstGeom>
          <a:ln w="12700">
            <a:miter lim="400000"/>
          </a:ln>
          <a:extLst>
            <a:ext uri="{C572A759-6A51-4108-AA02-DFA0A04FC94B}">
              <ma14:wrappingTextBoxFlag xmlns:ma14="http://schemas.microsoft.com/office/mac/drawingml/2011/main" val="1"/>
            </a:ext>
          </a:extLst>
        </p:spPr>
        <p:txBody>
          <a:bodyPr lIns="38100" tIns="38100" rIns="38100" bIns="38100"/>
          <a:lstStyle>
            <a:lvl1pPr marL="27728" marR="27728" algn="l" defTabSz="914400">
              <a:lnSpc>
                <a:spcPct val="70000"/>
              </a:lnSpc>
              <a:defRPr sz="8800">
                <a:solidFill>
                  <a:srgbClr val="141414"/>
                </a:solidFill>
                <a:uFill>
                  <a:solidFill>
                    <a:srgbClr val="FFFFFF"/>
                  </a:solidFill>
                </a:uFill>
              </a:defRPr>
            </a:lvl1pPr>
          </a:lstStyle>
          <a:p>
            <a:r>
              <a:t>WHAT ELSE COULD WE DO TO IMPROVE DECISION TREES ?</a:t>
            </a:r>
          </a:p>
        </p:txBody>
      </p:sp>
    </p:spTree>
  </p:cSld>
  <p:clrMapOvr>
    <a:masterClrMapping/>
  </p:clrMapOvr>
  <p:transition xmlns:p14="http://schemas.microsoft.com/office/powerpoint/2010/mai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 name="Shape 398"/>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399" name="Shape 399"/>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400" name="Shape 400"/>
          <p:cNvSpPr>
            <a:spLocks noGrp="1"/>
          </p:cNvSpPr>
          <p:nvPr>
            <p:ph type="title" idx="4294967295"/>
          </p:nvPr>
        </p:nvSpPr>
        <p:spPr>
          <a:xfrm>
            <a:off x="347662" y="1116012"/>
            <a:ext cx="8426451" cy="3894138"/>
          </a:xfrm>
          <a:prstGeom prst="rect">
            <a:avLst/>
          </a:prstGeom>
        </p:spPr>
        <p:txBody>
          <a:bodyPr lIns="38100" tIns="38100" rIns="38100" bIns="38100"/>
          <a:lstStyle>
            <a:lvl1pPr marL="27728" marR="27728" defTabSz="914400">
              <a:lnSpc>
                <a:spcPct val="70000"/>
              </a:lnSpc>
              <a:defRPr sz="8800"/>
            </a:lvl1pPr>
          </a:lstStyle>
          <a:p>
            <a:r>
              <a:t>BOOSTING</a:t>
            </a:r>
          </a:p>
        </p:txBody>
      </p:sp>
      <p:sp>
        <p:nvSpPr>
          <p:cNvPr id="401" name="Shape 401"/>
          <p:cNvSpPr>
            <a:spLocks noGrp="1"/>
          </p:cNvSpPr>
          <p:nvPr>
            <p:ph type="body" sz="quarter" idx="4294967295"/>
          </p:nvPr>
        </p:nvSpPr>
        <p:spPr>
          <a:xfrm>
            <a:off x="371475" y="495300"/>
            <a:ext cx="6400800" cy="620713"/>
          </a:xfrm>
          <a:prstGeom prst="rect">
            <a:avLst/>
          </a:prstGeom>
        </p:spPr>
        <p:txBody>
          <a:bodyPr/>
          <a:lstStyle>
            <a:lvl1pPr marL="40639" marR="40639" indent="0" defTabSz="914400">
              <a:defRPr sz="2300"/>
            </a:lvl1pPr>
          </a:lstStyle>
          <a:p>
            <a:r>
              <a:t>DATA SCIENCE PART TIME COURSE</a:t>
            </a:r>
          </a:p>
        </p:txBody>
      </p:sp>
    </p:spTree>
  </p:cSld>
  <p:clrMapOvr>
    <a:masterClrMapping/>
  </p:clrMapOvr>
  <p:transition xmlns:p14="http://schemas.microsoft.com/office/powerpoint/2010/mai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 name="Shape 403"/>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04" name="Shape 404"/>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05" name="Shape 405"/>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06" name="Shape 406"/>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07" name="Shape 407"/>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28</a:t>
            </a:fld>
            <a:endParaRPr/>
          </a:p>
        </p:txBody>
      </p:sp>
      <p:sp>
        <p:nvSpPr>
          <p:cNvPr id="408" name="Shape 408"/>
          <p:cNvSpPr>
            <a:spLocks noGrp="1"/>
          </p:cNvSpPr>
          <p:nvPr>
            <p:ph type="title"/>
          </p:nvPr>
        </p:nvSpPr>
        <p:spPr>
          <a:prstGeom prst="rect">
            <a:avLst/>
          </a:prstGeom>
        </p:spPr>
        <p:txBody>
          <a:bodyPr/>
          <a:lstStyle/>
          <a:p>
            <a:r>
              <a:t>BOOSTING</a:t>
            </a:r>
          </a:p>
        </p:txBody>
      </p:sp>
      <p:sp>
        <p:nvSpPr>
          <p:cNvPr id="409" name="Shape 409"/>
          <p:cNvSpPr>
            <a:spLocks noGrp="1"/>
          </p:cNvSpPr>
          <p:nvPr>
            <p:ph type="body" idx="1"/>
          </p:nvPr>
        </p:nvSpPr>
        <p:spPr>
          <a:prstGeom prst="rect">
            <a:avLst/>
          </a:prstGeom>
        </p:spPr>
        <p:txBody>
          <a:bodyPr/>
          <a:lstStyle/>
          <a:p>
            <a:pPr marL="0" indent="0">
              <a:spcBef>
                <a:spcPts val="1200"/>
              </a:spcBef>
              <a:buSzTx/>
              <a:buFontTx/>
              <a:buNone/>
            </a:pPr>
            <a:r>
              <a:t>Boosting involves the base learners being built sequentially (using previous models). The aim is to reduce the bias of the combined estimator.</a:t>
            </a:r>
          </a:p>
          <a:p>
            <a:pPr marL="0" indent="0">
              <a:spcBef>
                <a:spcPts val="1200"/>
              </a:spcBef>
              <a:buSzTx/>
              <a:buFontTx/>
              <a:buNone/>
            </a:pPr>
            <a:endParaRPr/>
          </a:p>
          <a:p>
            <a:pPr marL="0" indent="0">
              <a:spcBef>
                <a:spcPts val="1200"/>
              </a:spcBef>
              <a:buSzTx/>
              <a:buFontTx/>
              <a:buNone/>
            </a:pPr>
            <a:r>
              <a:t>Compare this to something like bagging where the models are built independently of one and other. </a:t>
            </a:r>
          </a:p>
        </p:txBody>
      </p:sp>
    </p:spTree>
  </p:cSld>
  <p:clrMapOvr>
    <a:masterClrMapping/>
  </p:clrMapOvr>
  <p:transition xmlns:p14="http://schemas.microsoft.com/office/powerpoint/2010/mai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12" name="Shape 412"/>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13" name="Shape 413"/>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14" name="Shape 414"/>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15" name="Shape 415"/>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29</a:t>
            </a:fld>
            <a:endParaRPr/>
          </a:p>
        </p:txBody>
      </p:sp>
      <p:sp>
        <p:nvSpPr>
          <p:cNvPr id="416" name="Shape 416"/>
          <p:cNvSpPr>
            <a:spLocks noGrp="1"/>
          </p:cNvSpPr>
          <p:nvPr>
            <p:ph type="title"/>
          </p:nvPr>
        </p:nvSpPr>
        <p:spPr>
          <a:prstGeom prst="rect">
            <a:avLst/>
          </a:prstGeom>
        </p:spPr>
        <p:txBody>
          <a:bodyPr/>
          <a:lstStyle/>
          <a:p>
            <a:r>
              <a:t>ADABOOST - ADAPTIVE BOOSTING</a:t>
            </a:r>
          </a:p>
        </p:txBody>
      </p:sp>
      <p:sp>
        <p:nvSpPr>
          <p:cNvPr id="417" name="Shape 417"/>
          <p:cNvSpPr>
            <a:spLocks noGrp="1"/>
          </p:cNvSpPr>
          <p:nvPr>
            <p:ph type="body" idx="1"/>
          </p:nvPr>
        </p:nvSpPr>
        <p:spPr>
          <a:prstGeom prst="rect">
            <a:avLst/>
          </a:prstGeom>
        </p:spPr>
        <p:txBody>
          <a:bodyPr/>
          <a:lstStyle/>
          <a:p>
            <a:pPr marL="0" indent="0">
              <a:spcBef>
                <a:spcPts val="1200"/>
              </a:spcBef>
              <a:buSzTx/>
              <a:buFontTx/>
              <a:buNone/>
            </a:pPr>
            <a:r>
              <a:t>AdaBoost works by building sequential models on re-weighted versions of the data. Initially all data points have the same weighting = 1/N.</a:t>
            </a:r>
          </a:p>
          <a:p>
            <a:pPr marL="0" indent="0">
              <a:spcBef>
                <a:spcPts val="1200"/>
              </a:spcBef>
              <a:buSzTx/>
              <a:buFontTx/>
              <a:buNone/>
            </a:pPr>
            <a:r>
              <a:t>After the first model the error on the points is evaluated and the weighting for each observation is adjusted. So if we fit a model and an observation has a large difference between the observed and predicted we give that observation a higher weighting and run the model again. </a:t>
            </a:r>
          </a:p>
          <a:p>
            <a:pPr marL="0" indent="0">
              <a:spcBef>
                <a:spcPts val="1200"/>
              </a:spcBef>
              <a:buSzTx/>
              <a:buFontTx/>
              <a:buNone/>
            </a:pPr>
            <a:endParaRPr/>
          </a:p>
          <a:p>
            <a:pPr marL="0" indent="0">
              <a:spcBef>
                <a:spcPts val="1200"/>
              </a:spcBef>
              <a:buSzTx/>
              <a:buFontTx/>
              <a:buNone/>
            </a:pPr>
            <a:r>
              <a:t>This means observations that are difficult to predict become more influential in the model.</a:t>
            </a:r>
          </a:p>
        </p:txBody>
      </p:sp>
    </p:spTree>
  </p:cSld>
  <p:clrMapOvr>
    <a:masterClrMapping/>
  </p:clrMapOvr>
  <p:transition xmlns:p14="http://schemas.microsoft.com/office/powerpoint/2010/mai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Shape 182"/>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183" name="Shape 183"/>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184" name="Shape 184"/>
          <p:cNvSpPr>
            <a:spLocks noGrp="1"/>
          </p:cNvSpPr>
          <p:nvPr>
            <p:ph type="title" idx="4294967295"/>
          </p:nvPr>
        </p:nvSpPr>
        <p:spPr>
          <a:xfrm>
            <a:off x="347662" y="1116012"/>
            <a:ext cx="8426451" cy="3894138"/>
          </a:xfrm>
          <a:prstGeom prst="rect">
            <a:avLst/>
          </a:prstGeom>
        </p:spPr>
        <p:txBody>
          <a:bodyPr lIns="38100" tIns="38100" rIns="38100" bIns="38100"/>
          <a:lstStyle>
            <a:lvl1pPr marL="27728" marR="27728" defTabSz="914400">
              <a:lnSpc>
                <a:spcPct val="70000"/>
              </a:lnSpc>
              <a:defRPr sz="8800"/>
            </a:lvl1pPr>
          </a:lstStyle>
          <a:p>
            <a:r>
              <a:rPr dirty="0"/>
              <a:t>DECISION </a:t>
            </a:r>
            <a:r>
              <a:rPr lang="en-AU" dirty="0" smtClean="0"/>
              <a:t>TREE REGRESSION</a:t>
            </a:r>
            <a:endParaRPr dirty="0"/>
          </a:p>
        </p:txBody>
      </p:sp>
      <p:sp>
        <p:nvSpPr>
          <p:cNvPr id="185" name="Shape 185"/>
          <p:cNvSpPr>
            <a:spLocks noGrp="1"/>
          </p:cNvSpPr>
          <p:nvPr>
            <p:ph type="body" sz="quarter" idx="4294967295"/>
          </p:nvPr>
        </p:nvSpPr>
        <p:spPr>
          <a:xfrm>
            <a:off x="371475" y="495300"/>
            <a:ext cx="6400800" cy="620713"/>
          </a:xfrm>
          <a:prstGeom prst="rect">
            <a:avLst/>
          </a:prstGeom>
        </p:spPr>
        <p:txBody>
          <a:bodyPr/>
          <a:lstStyle>
            <a:lvl1pPr marL="40639" marR="40639" indent="0" defTabSz="914400">
              <a:defRPr sz="2300"/>
            </a:lvl1pPr>
          </a:lstStyle>
          <a:p>
            <a:r>
              <a:t>DATA SCIENCE PART TIME COURSE</a:t>
            </a:r>
          </a:p>
        </p:txBody>
      </p:sp>
    </p:spTree>
  </p:cSld>
  <p:clrMapOvr>
    <a:masterClrMapping/>
  </p:clrMapOvr>
  <p:transition xmlns:p14="http://schemas.microsoft.com/office/powerpoint/2010/mai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Shape 419"/>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20" name="Shape 420"/>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21" name="Shape 421"/>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22" name="Shape 422"/>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23" name="Shape 423"/>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30</a:t>
            </a:fld>
            <a:endParaRPr/>
          </a:p>
        </p:txBody>
      </p:sp>
      <p:sp>
        <p:nvSpPr>
          <p:cNvPr id="424" name="Shape 424"/>
          <p:cNvSpPr>
            <a:spLocks noGrp="1"/>
          </p:cNvSpPr>
          <p:nvPr>
            <p:ph type="title"/>
          </p:nvPr>
        </p:nvSpPr>
        <p:spPr>
          <a:prstGeom prst="rect">
            <a:avLst/>
          </a:prstGeom>
        </p:spPr>
        <p:txBody>
          <a:bodyPr/>
          <a:lstStyle/>
          <a:p>
            <a:r>
              <a:t>GRADIENT BOOSTING</a:t>
            </a:r>
          </a:p>
        </p:txBody>
      </p:sp>
      <p:sp>
        <p:nvSpPr>
          <p:cNvPr id="425" name="Shape 425"/>
          <p:cNvSpPr>
            <a:spLocks noGrp="1"/>
          </p:cNvSpPr>
          <p:nvPr>
            <p:ph type="body" idx="1"/>
          </p:nvPr>
        </p:nvSpPr>
        <p:spPr>
          <a:prstGeom prst="rect">
            <a:avLst/>
          </a:prstGeom>
        </p:spPr>
        <p:txBody>
          <a:bodyPr/>
          <a:lstStyle/>
          <a:p>
            <a:pPr marL="0" indent="0">
              <a:spcBef>
                <a:spcPts val="1200"/>
              </a:spcBef>
              <a:buSzTx/>
              <a:buFontTx/>
              <a:buNone/>
            </a:pPr>
            <a:r>
              <a:t>Gradient Boosting is a technique that are sequentially fitted that minimise a loss function. For regression this might be the square loss. So we would be updating the model based on Gradient Descent.</a:t>
            </a:r>
          </a:p>
          <a:p>
            <a:pPr marL="0" indent="0">
              <a:spcBef>
                <a:spcPts val="1200"/>
              </a:spcBef>
              <a:buSzTx/>
              <a:buFontTx/>
              <a:buNone/>
            </a:pPr>
            <a:endParaRPr/>
          </a:p>
          <a:p>
            <a:pPr marL="0" indent="0">
              <a:spcBef>
                <a:spcPts val="1200"/>
              </a:spcBef>
              <a:buSzTx/>
              <a:buFontTx/>
              <a:buNone/>
            </a:pPr>
            <a:r>
              <a:t>This differs to AdaBoost where the boosting was performed by re-weighting the original observations.</a:t>
            </a:r>
          </a:p>
        </p:txBody>
      </p:sp>
    </p:spTree>
  </p:cSld>
  <p:clrMapOvr>
    <a:masterClrMapping/>
  </p:clrMapOvr>
  <p:transition xmlns:p14="http://schemas.microsoft.com/office/powerpoint/2010/mai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 name="Shape 427"/>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28" name="Shape 428"/>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29" name="Shape 429"/>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30" name="Shape 430"/>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31" name="Shape 431"/>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31</a:t>
            </a:fld>
            <a:endParaRPr/>
          </a:p>
        </p:txBody>
      </p:sp>
      <p:sp>
        <p:nvSpPr>
          <p:cNvPr id="432" name="Shape 432"/>
          <p:cNvSpPr>
            <a:spLocks noGrp="1"/>
          </p:cNvSpPr>
          <p:nvPr>
            <p:ph type="title"/>
          </p:nvPr>
        </p:nvSpPr>
        <p:spPr>
          <a:prstGeom prst="rect">
            <a:avLst/>
          </a:prstGeom>
        </p:spPr>
        <p:txBody>
          <a:bodyPr/>
          <a:lstStyle/>
          <a:p>
            <a:r>
              <a:t>eXtreme Gradient Boosting</a:t>
            </a:r>
          </a:p>
        </p:txBody>
      </p:sp>
      <p:sp>
        <p:nvSpPr>
          <p:cNvPr id="433" name="Shape 433"/>
          <p:cNvSpPr>
            <a:spLocks noGrp="1"/>
          </p:cNvSpPr>
          <p:nvPr>
            <p:ph type="body" idx="1"/>
          </p:nvPr>
        </p:nvSpPr>
        <p:spPr>
          <a:prstGeom prst="rect">
            <a:avLst/>
          </a:prstGeom>
        </p:spPr>
        <p:txBody>
          <a:bodyPr/>
          <a:lstStyle/>
          <a:p>
            <a:pPr marL="0" indent="0">
              <a:spcBef>
                <a:spcPts val="1200"/>
              </a:spcBef>
              <a:buSzTx/>
              <a:buFontTx/>
              <a:buNone/>
            </a:pPr>
            <a:r>
              <a:t>XGBoost is an optimized distributed gradient boosting library designed to be highly efficient, flexible and portable. It implements machine learning algorithms under the Gradient Boosting framework. XGBoost provides a parallel tree boosting(also known as GBDT, GBM) that solve many data science problems in a fast and accurate way. The same code runs on major distributed environment(Hadoop, SGE, MPI) and can solve problems beyond billions of examples.</a:t>
            </a:r>
          </a:p>
          <a:p>
            <a:pPr marL="0" indent="0">
              <a:spcBef>
                <a:spcPts val="1200"/>
              </a:spcBef>
              <a:buSzTx/>
              <a:buFontTx/>
              <a:buNone/>
            </a:pPr>
            <a:endParaRPr/>
          </a:p>
          <a:p>
            <a:pPr marL="0" indent="0">
              <a:spcBef>
                <a:spcPts val="1200"/>
              </a:spcBef>
              <a:buSzTx/>
              <a:buFontTx/>
              <a:buNone/>
            </a:pPr>
            <a:r>
              <a:t> - </a:t>
            </a:r>
            <a:r>
              <a:rPr u="sng">
                <a:hlinkClick r:id="rId2"/>
              </a:rPr>
              <a:t>https://github.com/dmlc/xgboost</a:t>
            </a:r>
          </a:p>
        </p:txBody>
      </p:sp>
    </p:spTree>
  </p:cSld>
  <p:clrMapOvr>
    <a:masterClrMapping/>
  </p:clrMapOvr>
  <p:transition xmlns:p14="http://schemas.microsoft.com/office/powerpoint/2010/mai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5" name="pasted-image.png"/>
          <p:cNvPicPr>
            <a:picLocks noChangeAspect="1"/>
          </p:cNvPicPr>
          <p:nvPr/>
        </p:nvPicPr>
        <p:blipFill>
          <a:blip r:embed="rId2">
            <a:extLst/>
          </a:blip>
          <a:stretch>
            <a:fillRect/>
          </a:stretch>
        </p:blipFill>
        <p:spPr>
          <a:xfrm>
            <a:off x="-1312355" y="-1"/>
            <a:ext cx="11987785" cy="5257801"/>
          </a:xfrm>
          <a:prstGeom prst="rect">
            <a:avLst/>
          </a:prstGeom>
          <a:ln w="25400"/>
        </p:spPr>
      </p:pic>
      <p:sp>
        <p:nvSpPr>
          <p:cNvPr id="436" name="Shape 436"/>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437" name="Shape 437"/>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438" name="Shape 438"/>
          <p:cNvSpPr>
            <a:spLocks noGrp="1"/>
          </p:cNvSpPr>
          <p:nvPr>
            <p:ph type="title" idx="4294967295"/>
          </p:nvPr>
        </p:nvSpPr>
        <p:spPr>
          <a:xfrm>
            <a:off x="468312" y="681831"/>
            <a:ext cx="8426451" cy="3894138"/>
          </a:xfrm>
          <a:prstGeom prst="rect">
            <a:avLst/>
          </a:prstGeom>
        </p:spPr>
        <p:txBody>
          <a:bodyPr lIns="38100" tIns="38100" rIns="38100" bIns="38100" anchor="ctr"/>
          <a:lstStyle>
            <a:lvl1pPr marL="27728" marR="27728" algn="ctr" defTabSz="914400">
              <a:lnSpc>
                <a:spcPct val="70000"/>
              </a:lnSpc>
              <a:defRPr sz="8800"/>
            </a:lvl1pPr>
          </a:lstStyle>
          <a:p>
            <a:r>
              <a:t>LAB</a:t>
            </a:r>
          </a:p>
        </p:txBody>
      </p:sp>
      <p:sp>
        <p:nvSpPr>
          <p:cNvPr id="439" name="Shape 439"/>
          <p:cNvSpPr>
            <a:spLocks noGrp="1"/>
          </p:cNvSpPr>
          <p:nvPr>
            <p:ph type="body" sz="quarter" idx="4294967295"/>
          </p:nvPr>
        </p:nvSpPr>
        <p:spPr>
          <a:xfrm>
            <a:off x="371475" y="495300"/>
            <a:ext cx="6400800" cy="620713"/>
          </a:xfrm>
          <a:prstGeom prst="rect">
            <a:avLst/>
          </a:prstGeom>
        </p:spPr>
        <p:txBody>
          <a:bodyPr/>
          <a:lstStyle>
            <a:lvl1pPr marL="40639" marR="40639" indent="0" defTabSz="914400">
              <a:defRPr sz="2300"/>
            </a:lvl1pPr>
          </a:lstStyle>
          <a:p>
            <a:r>
              <a:t>DATA SCIENCE PART TIME COURSE</a:t>
            </a:r>
          </a:p>
        </p:txBody>
      </p:sp>
    </p:spTree>
  </p:cSld>
  <p:clrMapOvr>
    <a:masterClrMapping/>
  </p:clrMapOvr>
  <p:transition xmlns:p14="http://schemas.microsoft.com/office/powerpoint/2010/mai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1" name="Shape 451"/>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452" name="Shape 452"/>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453" name="Shape 453"/>
          <p:cNvSpPr>
            <a:spLocks noGrp="1"/>
          </p:cNvSpPr>
          <p:nvPr>
            <p:ph type="title" idx="4294967295"/>
          </p:nvPr>
        </p:nvSpPr>
        <p:spPr>
          <a:xfrm>
            <a:off x="347662" y="1116012"/>
            <a:ext cx="8426451" cy="3894138"/>
          </a:xfrm>
          <a:prstGeom prst="rect">
            <a:avLst/>
          </a:prstGeom>
        </p:spPr>
        <p:txBody>
          <a:bodyPr lIns="38100" tIns="38100" rIns="38100" bIns="38100"/>
          <a:lstStyle>
            <a:lvl1pPr marL="27728" marR="27728" defTabSz="914400">
              <a:lnSpc>
                <a:spcPct val="70000"/>
              </a:lnSpc>
              <a:defRPr sz="8800"/>
            </a:lvl1pPr>
          </a:lstStyle>
          <a:p>
            <a:r>
              <a:t>OTHER USES</a:t>
            </a:r>
          </a:p>
        </p:txBody>
      </p:sp>
      <p:sp>
        <p:nvSpPr>
          <p:cNvPr id="454" name="Shape 454"/>
          <p:cNvSpPr>
            <a:spLocks noGrp="1"/>
          </p:cNvSpPr>
          <p:nvPr>
            <p:ph type="body" sz="quarter" idx="4294967295"/>
          </p:nvPr>
        </p:nvSpPr>
        <p:spPr>
          <a:xfrm>
            <a:off x="371475" y="495300"/>
            <a:ext cx="6400800" cy="620713"/>
          </a:xfrm>
          <a:prstGeom prst="rect">
            <a:avLst/>
          </a:prstGeom>
        </p:spPr>
        <p:txBody>
          <a:bodyPr/>
          <a:lstStyle>
            <a:lvl1pPr marL="40639" marR="40639" indent="0" defTabSz="914400">
              <a:defRPr sz="2300"/>
            </a:lvl1pPr>
          </a:lstStyle>
          <a:p>
            <a:r>
              <a:t>DATA SCIENCE PART TIME COURSE</a:t>
            </a:r>
          </a:p>
        </p:txBody>
      </p:sp>
    </p:spTree>
  </p:cSld>
  <p:clrMapOvr>
    <a:masterClrMapping/>
  </p:clrMapOvr>
  <p:transition xmlns:p14="http://schemas.microsoft.com/office/powerpoint/2010/mai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 name="Shape 456"/>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57" name="Shape 457"/>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58" name="Shape 458"/>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59" name="Shape 459"/>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60" name="Shape 460"/>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34</a:t>
            </a:fld>
            <a:endParaRPr/>
          </a:p>
        </p:txBody>
      </p:sp>
      <p:sp>
        <p:nvSpPr>
          <p:cNvPr id="461" name="Shape 461"/>
          <p:cNvSpPr>
            <a:spLocks noGrp="1"/>
          </p:cNvSpPr>
          <p:nvPr>
            <p:ph type="title"/>
          </p:nvPr>
        </p:nvSpPr>
        <p:spPr>
          <a:prstGeom prst="rect">
            <a:avLst/>
          </a:prstGeom>
        </p:spPr>
        <p:txBody>
          <a:bodyPr/>
          <a:lstStyle/>
          <a:p>
            <a:r>
              <a:t>RANDOM FOREST FOR CLUSTERING</a:t>
            </a:r>
          </a:p>
        </p:txBody>
      </p:sp>
      <p:sp>
        <p:nvSpPr>
          <p:cNvPr id="462" name="Shape 462"/>
          <p:cNvSpPr>
            <a:spLocks noGrp="1"/>
          </p:cNvSpPr>
          <p:nvPr>
            <p:ph type="body" idx="1"/>
          </p:nvPr>
        </p:nvSpPr>
        <p:spPr>
          <a:prstGeom prst="rect">
            <a:avLst/>
          </a:prstGeom>
        </p:spPr>
        <p:txBody>
          <a:bodyPr/>
          <a:lstStyle/>
          <a:p>
            <a:pPr>
              <a:spcBef>
                <a:spcPts val="1200"/>
              </a:spcBef>
            </a:pPr>
            <a:r>
              <a:t>The idea is to create Synthetic data (fake data that is based on the original data set)</a:t>
            </a:r>
          </a:p>
          <a:p>
            <a:pPr>
              <a:spcBef>
                <a:spcPts val="1200"/>
              </a:spcBef>
            </a:pPr>
            <a:r>
              <a:t>Then combine this fake data with your original data set</a:t>
            </a:r>
          </a:p>
          <a:p>
            <a:pPr>
              <a:spcBef>
                <a:spcPts val="1200"/>
              </a:spcBef>
            </a:pPr>
            <a:r>
              <a:t>Assign a ‘Synthetic_data’ with 1 for the synthetic data and 0 for real data</a:t>
            </a:r>
          </a:p>
          <a:p>
            <a:pPr>
              <a:spcBef>
                <a:spcPts val="1200"/>
              </a:spcBef>
            </a:pPr>
            <a:r>
              <a:t>Run the Random Forest model trying to predict ‘Synthetic_data’</a:t>
            </a:r>
          </a:p>
          <a:p>
            <a:pPr>
              <a:spcBef>
                <a:spcPts val="1200"/>
              </a:spcBef>
            </a:pPr>
            <a:r>
              <a:t>You will have a ‘distance metric’ or ‘proximity’ which is basically how many times the samples occur in the same terminal nodes.</a:t>
            </a:r>
          </a:p>
        </p:txBody>
      </p:sp>
    </p:spTree>
  </p:cSld>
  <p:clrMapOvr>
    <a:masterClrMapping/>
  </p:clrMapOvr>
  <p:transition xmlns:p14="http://schemas.microsoft.com/office/powerpoint/2010/mai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4" name="Shape 464"/>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65" name="Shape 465"/>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66" name="Shape 466"/>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67" name="Shape 467"/>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68" name="Shape 468"/>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35</a:t>
            </a:fld>
            <a:endParaRPr/>
          </a:p>
        </p:txBody>
      </p:sp>
      <p:sp>
        <p:nvSpPr>
          <p:cNvPr id="469" name="Shape 469"/>
          <p:cNvSpPr>
            <a:spLocks noGrp="1"/>
          </p:cNvSpPr>
          <p:nvPr>
            <p:ph type="title"/>
          </p:nvPr>
        </p:nvSpPr>
        <p:spPr>
          <a:prstGeom prst="rect">
            <a:avLst/>
          </a:prstGeom>
        </p:spPr>
        <p:txBody>
          <a:bodyPr/>
          <a:lstStyle/>
          <a:p>
            <a:r>
              <a:t>ISOLATION FOREST FOR OUTLIER DETECTION</a:t>
            </a:r>
          </a:p>
        </p:txBody>
      </p:sp>
      <p:sp>
        <p:nvSpPr>
          <p:cNvPr id="470" name="Shape 470"/>
          <p:cNvSpPr>
            <a:spLocks noGrp="1"/>
          </p:cNvSpPr>
          <p:nvPr>
            <p:ph type="body" idx="1"/>
          </p:nvPr>
        </p:nvSpPr>
        <p:spPr>
          <a:prstGeom prst="rect">
            <a:avLst/>
          </a:prstGeom>
        </p:spPr>
        <p:txBody>
          <a:bodyPr/>
          <a:lstStyle/>
          <a:p>
            <a:pPr>
              <a:spcBef>
                <a:spcPts val="1200"/>
              </a:spcBef>
            </a:pPr>
            <a:endParaRPr/>
          </a:p>
        </p:txBody>
      </p:sp>
      <p:pic>
        <p:nvPicPr>
          <p:cNvPr id="471" name="pasted-image.png"/>
          <p:cNvPicPr>
            <a:picLocks noChangeAspect="1"/>
          </p:cNvPicPr>
          <p:nvPr/>
        </p:nvPicPr>
        <p:blipFill>
          <a:blip r:embed="rId2">
            <a:extLst/>
          </a:blip>
          <a:stretch>
            <a:fillRect/>
          </a:stretch>
        </p:blipFill>
        <p:spPr>
          <a:xfrm>
            <a:off x="5176013" y="0"/>
            <a:ext cx="3913249" cy="5257800"/>
          </a:xfrm>
          <a:prstGeom prst="rect">
            <a:avLst/>
          </a:prstGeom>
          <a:ln w="25400"/>
        </p:spPr>
      </p:pic>
      <p:pic>
        <p:nvPicPr>
          <p:cNvPr id="472" name="pasted-image.png"/>
          <p:cNvPicPr>
            <a:picLocks noChangeAspect="1"/>
          </p:cNvPicPr>
          <p:nvPr/>
        </p:nvPicPr>
        <p:blipFill>
          <a:blip r:embed="rId3">
            <a:extLst/>
          </a:blip>
          <a:stretch>
            <a:fillRect/>
          </a:stretch>
        </p:blipFill>
        <p:spPr>
          <a:xfrm>
            <a:off x="379839" y="2377986"/>
            <a:ext cx="4765249" cy="1241602"/>
          </a:xfrm>
          <a:prstGeom prst="rect">
            <a:avLst/>
          </a:prstGeom>
          <a:ln w="25400"/>
        </p:spPr>
      </p:pic>
    </p:spTree>
  </p:cSld>
  <p:clrMapOvr>
    <a:masterClrMapping/>
  </p:clrMapOvr>
  <p:transition xmlns:p14="http://schemas.microsoft.com/office/powerpoint/2010/mai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4" name="Shape 474"/>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75" name="Shape 475"/>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76" name="Shape 476"/>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77" name="Shape 477"/>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78" name="Shape 478"/>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36</a:t>
            </a:fld>
            <a:endParaRPr/>
          </a:p>
        </p:txBody>
      </p:sp>
      <p:sp>
        <p:nvSpPr>
          <p:cNvPr id="479" name="Shape 479"/>
          <p:cNvSpPr>
            <a:spLocks noGrp="1"/>
          </p:cNvSpPr>
          <p:nvPr>
            <p:ph type="title"/>
          </p:nvPr>
        </p:nvSpPr>
        <p:spPr>
          <a:prstGeom prst="rect">
            <a:avLst/>
          </a:prstGeom>
        </p:spPr>
        <p:txBody>
          <a:bodyPr/>
          <a:lstStyle/>
          <a:p>
            <a:r>
              <a:t>RULEFIT = RANDOM FOREST + ELASTIC NET</a:t>
            </a:r>
          </a:p>
        </p:txBody>
      </p:sp>
      <p:sp>
        <p:nvSpPr>
          <p:cNvPr id="480" name="Shape 480"/>
          <p:cNvSpPr>
            <a:spLocks noGrp="1"/>
          </p:cNvSpPr>
          <p:nvPr>
            <p:ph type="body" idx="1"/>
          </p:nvPr>
        </p:nvSpPr>
        <p:spPr>
          <a:prstGeom prst="rect">
            <a:avLst/>
          </a:prstGeom>
        </p:spPr>
        <p:txBody>
          <a:bodyPr/>
          <a:lstStyle/>
          <a:p>
            <a:pPr>
              <a:spcBef>
                <a:spcPts val="1200"/>
              </a:spcBef>
            </a:pPr>
            <a:r>
              <a:t>Extract all the rules from all the trees and use them as features in an elastic net model.</a:t>
            </a:r>
          </a:p>
          <a:p>
            <a:pPr>
              <a:spcBef>
                <a:spcPts val="1200"/>
              </a:spcBef>
            </a:pPr>
            <a:r>
              <a:t>Nice way to build a simpler more interpretable model</a:t>
            </a:r>
          </a:p>
        </p:txBody>
      </p:sp>
    </p:spTree>
  </p:cSld>
  <p:clrMapOvr>
    <a:masterClrMapping/>
  </p:clrMapOvr>
  <p:transition xmlns:p14="http://schemas.microsoft.com/office/powerpoint/2010/mai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8" name="Shape 488"/>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489" name="Shape 489"/>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490" name="Shape 490"/>
          <p:cNvSpPr>
            <a:spLocks noGrp="1"/>
          </p:cNvSpPr>
          <p:nvPr>
            <p:ph type="title" idx="4294967295"/>
          </p:nvPr>
        </p:nvSpPr>
        <p:spPr>
          <a:xfrm>
            <a:off x="347662" y="1116012"/>
            <a:ext cx="8426451" cy="3894138"/>
          </a:xfrm>
          <a:prstGeom prst="rect">
            <a:avLst/>
          </a:prstGeom>
        </p:spPr>
        <p:txBody>
          <a:bodyPr lIns="38100" tIns="38100" rIns="38100" bIns="38100"/>
          <a:lstStyle/>
          <a:p>
            <a:pPr marL="27728" marR="27728">
              <a:lnSpc>
                <a:spcPts val="7600"/>
              </a:lnSpc>
              <a:defRPr sz="8800"/>
            </a:pPr>
            <a:r>
              <a:rPr dirty="0"/>
              <a:t>DISCUSSION TIME</a:t>
            </a:r>
          </a:p>
          <a:p>
            <a:pPr marL="27728" marR="27728">
              <a:lnSpc>
                <a:spcPct val="120000"/>
              </a:lnSpc>
              <a:defRPr sz="1800"/>
            </a:pPr>
            <a:endParaRPr dirty="0"/>
          </a:p>
        </p:txBody>
      </p:sp>
      <p:sp>
        <p:nvSpPr>
          <p:cNvPr id="491" name="Shape 491"/>
          <p:cNvSpPr>
            <a:spLocks noGrp="1"/>
          </p:cNvSpPr>
          <p:nvPr>
            <p:ph type="body" sz="quarter" idx="4294967295"/>
          </p:nvPr>
        </p:nvSpPr>
        <p:spPr>
          <a:xfrm>
            <a:off x="371475" y="495300"/>
            <a:ext cx="6400800" cy="620713"/>
          </a:xfrm>
          <a:prstGeom prst="rect">
            <a:avLst/>
          </a:prstGeom>
        </p:spPr>
        <p:txBody>
          <a:bodyPr/>
          <a:lstStyle>
            <a:lvl1pPr marL="0" indent="0">
              <a:lnSpc>
                <a:spcPts val="2300"/>
              </a:lnSpc>
              <a:defRPr sz="2300"/>
            </a:lvl1pPr>
          </a:lstStyle>
          <a:p>
            <a:r>
              <a:t>DATA SCIENCE - Week 7 Day 2</a:t>
            </a:r>
          </a:p>
        </p:txBody>
      </p:sp>
    </p:spTree>
  </p:cSld>
  <p:clrMapOvr>
    <a:masterClrMapping/>
  </p:clrMapOvr>
  <p:transition xmlns:p14="http://schemas.microsoft.com/office/powerpoint/2010/mai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153" y="505195"/>
            <a:ext cx="7874121" cy="478102"/>
          </a:xfrm>
        </p:spPr>
        <p:txBody>
          <a:bodyPr/>
          <a:lstStyle/>
          <a:p>
            <a:r>
              <a:rPr lang="en-US" dirty="0" smtClean="0"/>
              <a:t>Put content here about tree regression</a:t>
            </a:r>
            <a:endParaRPr lang="en-US" dirty="0"/>
          </a:p>
        </p:txBody>
      </p:sp>
      <p:sp>
        <p:nvSpPr>
          <p:cNvPr id="3" name="Text Placeholder 2"/>
          <p:cNvSpPr>
            <a:spLocks noGrp="1"/>
          </p:cNvSpPr>
          <p:nvPr>
            <p:ph type="body" idx="1"/>
          </p:nvPr>
        </p:nvSpPr>
        <p:spPr/>
        <p:txBody>
          <a:bodyPr/>
          <a:lstStyle/>
          <a:p>
            <a:r>
              <a:rPr lang="en-US" dirty="0" smtClean="0"/>
              <a:t>Lab example is in </a:t>
            </a:r>
            <a:r>
              <a:rPr lang="en-US" dirty="0" err="1" smtClean="0"/>
              <a:t>misc</a:t>
            </a:r>
            <a:r>
              <a:rPr lang="en-US" dirty="0" smtClean="0"/>
              <a:t>/decision-tree-</a:t>
            </a:r>
            <a:r>
              <a:rPr lang="en-US" dirty="0" err="1" smtClean="0"/>
              <a:t>regression.ipynb</a:t>
            </a:r>
            <a:endParaRPr lang="en-US" dirty="0" smtClean="0"/>
          </a:p>
          <a:p>
            <a:endParaRPr lang="en-US" dirty="0"/>
          </a:p>
        </p:txBody>
      </p:sp>
    </p:spTree>
    <p:extLst>
      <p:ext uri="{BB962C8B-B14F-4D97-AF65-F5344CB8AC3E}">
        <p14:creationId xmlns:p14="http://schemas.microsoft.com/office/powerpoint/2010/main" val="2536338716"/>
      </p:ext>
    </p:extLst>
  </p:cSld>
  <p:clrMapOvr>
    <a:masterClrMapping/>
  </p:clrMapOvr>
  <p:transition xmlns:p14="http://schemas.microsoft.com/office/powerpoint/2010/mai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Shape 292"/>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93" name="Shape 293"/>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94" name="Shape 294"/>
          <p:cNvSpPr>
            <a:spLocks noGrp="1"/>
          </p:cNvSpPr>
          <p:nvPr>
            <p:ph type="title" idx="4294967295"/>
          </p:nvPr>
        </p:nvSpPr>
        <p:spPr>
          <a:xfrm>
            <a:off x="347662" y="1116012"/>
            <a:ext cx="8426451" cy="3894138"/>
          </a:xfrm>
          <a:prstGeom prst="rect">
            <a:avLst/>
          </a:prstGeom>
        </p:spPr>
        <p:txBody>
          <a:bodyPr lIns="38100" tIns="38100" rIns="38100" bIns="38100"/>
          <a:lstStyle>
            <a:lvl1pPr marL="27728" marR="27728" defTabSz="914400">
              <a:lnSpc>
                <a:spcPct val="70000"/>
              </a:lnSpc>
              <a:defRPr sz="8800"/>
            </a:lvl1pPr>
          </a:lstStyle>
          <a:p>
            <a:r>
              <a:rPr lang="en-AU" dirty="0" smtClean="0"/>
              <a:t>How do we improve decision trees?</a:t>
            </a:r>
            <a:endParaRPr dirty="0"/>
          </a:p>
        </p:txBody>
      </p:sp>
      <p:sp>
        <p:nvSpPr>
          <p:cNvPr id="295" name="Shape 295"/>
          <p:cNvSpPr>
            <a:spLocks noGrp="1"/>
          </p:cNvSpPr>
          <p:nvPr>
            <p:ph type="body" sz="quarter" idx="4294967295"/>
          </p:nvPr>
        </p:nvSpPr>
        <p:spPr>
          <a:xfrm>
            <a:off x="371475" y="495300"/>
            <a:ext cx="6400800" cy="620713"/>
          </a:xfrm>
          <a:prstGeom prst="rect">
            <a:avLst/>
          </a:prstGeom>
        </p:spPr>
        <p:txBody>
          <a:bodyPr/>
          <a:lstStyle>
            <a:lvl1pPr marL="40639" marR="40639" indent="0" defTabSz="914400">
              <a:defRPr sz="2300"/>
            </a:lvl1pPr>
          </a:lstStyle>
          <a:p>
            <a:r>
              <a:t>DATA SCIENCE PART TIME COURSE</a:t>
            </a:r>
          </a:p>
        </p:txBody>
      </p:sp>
    </p:spTree>
  </p:cSld>
  <p:clrMapOvr>
    <a:masterClrMapping/>
  </p:clrMapOvr>
  <p:transition xmlns:p14="http://schemas.microsoft.com/office/powerpoint/2010/mai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Shape 232"/>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33" name="Shape 233"/>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34" name="Shape 234"/>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35" name="Shape 235"/>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36" name="Shape 236"/>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6</a:t>
            </a:fld>
            <a:endParaRPr/>
          </a:p>
        </p:txBody>
      </p:sp>
      <p:sp>
        <p:nvSpPr>
          <p:cNvPr id="237" name="Shape 237"/>
          <p:cNvSpPr>
            <a:spLocks noGrp="1"/>
          </p:cNvSpPr>
          <p:nvPr>
            <p:ph type="title"/>
          </p:nvPr>
        </p:nvSpPr>
        <p:spPr>
          <a:prstGeom prst="rect">
            <a:avLst/>
          </a:prstGeom>
        </p:spPr>
        <p:txBody>
          <a:bodyPr/>
          <a:lstStyle/>
          <a:p>
            <a:r>
              <a:t>DECISION TREES</a:t>
            </a:r>
          </a:p>
        </p:txBody>
      </p:sp>
      <p:pic>
        <p:nvPicPr>
          <p:cNvPr id="238" name="pasted-image.png"/>
          <p:cNvPicPr>
            <a:picLocks noChangeAspect="1"/>
          </p:cNvPicPr>
          <p:nvPr/>
        </p:nvPicPr>
        <p:blipFill>
          <a:blip r:embed="rId2">
            <a:extLst/>
          </a:blip>
          <a:stretch>
            <a:fillRect/>
          </a:stretch>
        </p:blipFill>
        <p:spPr>
          <a:xfrm>
            <a:off x="3414891" y="1325562"/>
            <a:ext cx="2533294" cy="3377725"/>
          </a:xfrm>
          <a:prstGeom prst="rect">
            <a:avLst/>
          </a:prstGeom>
          <a:ln w="25400"/>
        </p:spPr>
      </p:pic>
    </p:spTree>
  </p:cSld>
  <p:clrMapOvr>
    <a:masterClrMapping/>
  </p:clrMapOvr>
  <p:transition xmlns:p14="http://schemas.microsoft.com/office/powerpoint/2010/mai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Shape 240"/>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41" name="Shape 241"/>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42" name="Shape 242"/>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43" name="Shape 243"/>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44" name="Shape 244"/>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7</a:t>
            </a:fld>
            <a:endParaRPr/>
          </a:p>
        </p:txBody>
      </p:sp>
      <p:sp>
        <p:nvSpPr>
          <p:cNvPr id="245" name="Shape 245"/>
          <p:cNvSpPr>
            <a:spLocks noGrp="1"/>
          </p:cNvSpPr>
          <p:nvPr>
            <p:ph type="title"/>
          </p:nvPr>
        </p:nvSpPr>
        <p:spPr>
          <a:prstGeom prst="rect">
            <a:avLst/>
          </a:prstGeom>
        </p:spPr>
        <p:txBody>
          <a:bodyPr/>
          <a:lstStyle/>
          <a:p>
            <a:r>
              <a:t>DECISION TREES</a:t>
            </a:r>
          </a:p>
        </p:txBody>
      </p:sp>
      <p:pic>
        <p:nvPicPr>
          <p:cNvPr id="246" name="pasted-image.png"/>
          <p:cNvPicPr>
            <a:picLocks noChangeAspect="1"/>
          </p:cNvPicPr>
          <p:nvPr/>
        </p:nvPicPr>
        <p:blipFill>
          <a:blip r:embed="rId2">
            <a:extLst/>
          </a:blip>
          <a:stretch>
            <a:fillRect/>
          </a:stretch>
        </p:blipFill>
        <p:spPr>
          <a:xfrm>
            <a:off x="5103991" y="1209450"/>
            <a:ext cx="2533294" cy="3377725"/>
          </a:xfrm>
          <a:prstGeom prst="rect">
            <a:avLst/>
          </a:prstGeom>
          <a:ln w="25400"/>
        </p:spPr>
      </p:pic>
      <p:pic>
        <p:nvPicPr>
          <p:cNvPr id="247" name="pasted-image.png"/>
          <p:cNvPicPr>
            <a:picLocks noChangeAspect="1"/>
          </p:cNvPicPr>
          <p:nvPr/>
        </p:nvPicPr>
        <p:blipFill>
          <a:blip r:embed="rId3">
            <a:extLst/>
          </a:blip>
          <a:stretch>
            <a:fillRect/>
          </a:stretch>
        </p:blipFill>
        <p:spPr>
          <a:xfrm>
            <a:off x="373237" y="1209450"/>
            <a:ext cx="4503632" cy="3377725"/>
          </a:xfrm>
          <a:prstGeom prst="rect">
            <a:avLst/>
          </a:prstGeom>
          <a:ln w="25400"/>
        </p:spPr>
      </p:pic>
    </p:spTree>
  </p:cSld>
  <p:clrMapOvr>
    <a:masterClrMapping/>
  </p:clrMapOvr>
  <p:transition xmlns:p14="http://schemas.microsoft.com/office/powerpoint/2010/mai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9" name="pasted-image.png"/>
          <p:cNvPicPr>
            <a:picLocks noChangeAspect="1"/>
          </p:cNvPicPr>
          <p:nvPr/>
        </p:nvPicPr>
        <p:blipFill>
          <a:blip r:embed="rId2">
            <a:extLst/>
          </a:blip>
          <a:stretch>
            <a:fillRect/>
          </a:stretch>
        </p:blipFill>
        <p:spPr>
          <a:xfrm>
            <a:off x="7342187" y="3949700"/>
            <a:ext cx="3289301" cy="2463800"/>
          </a:xfrm>
          <a:prstGeom prst="rect">
            <a:avLst/>
          </a:prstGeom>
          <a:ln w="25400"/>
        </p:spPr>
      </p:pic>
      <p:sp>
        <p:nvSpPr>
          <p:cNvPr id="250" name="Shape 250"/>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51" name="Shape 251"/>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52" name="Shape 252"/>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53" name="Shape 253"/>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54" name="Shape 254"/>
          <p:cNvSpPr>
            <a:spLocks noGrp="1"/>
          </p:cNvSpPr>
          <p:nvPr>
            <p:ph type="sldNum" sz="quarter" idx="2"/>
          </p:nvPr>
        </p:nvSpPr>
        <p:spPr>
          <a:xfrm>
            <a:off x="8599785" y="514350"/>
            <a:ext cx="355005" cy="3429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8</a:t>
            </a:fld>
            <a:endParaRPr/>
          </a:p>
        </p:txBody>
      </p:sp>
      <p:sp>
        <p:nvSpPr>
          <p:cNvPr id="255" name="Shape 255"/>
          <p:cNvSpPr>
            <a:spLocks noGrp="1"/>
          </p:cNvSpPr>
          <p:nvPr>
            <p:ph type="title"/>
          </p:nvPr>
        </p:nvSpPr>
        <p:spPr>
          <a:prstGeom prst="rect">
            <a:avLst/>
          </a:prstGeom>
        </p:spPr>
        <p:txBody>
          <a:bodyPr/>
          <a:lstStyle/>
          <a:p>
            <a:r>
              <a:t>DECISION TREES</a:t>
            </a:r>
          </a:p>
        </p:txBody>
      </p:sp>
      <p:pic>
        <p:nvPicPr>
          <p:cNvPr id="256" name="pasted-image.png"/>
          <p:cNvPicPr>
            <a:picLocks noChangeAspect="1"/>
          </p:cNvPicPr>
          <p:nvPr/>
        </p:nvPicPr>
        <p:blipFill>
          <a:blip r:embed="rId3">
            <a:extLst/>
          </a:blip>
          <a:stretch>
            <a:fillRect/>
          </a:stretch>
        </p:blipFill>
        <p:spPr>
          <a:xfrm>
            <a:off x="373237" y="1209450"/>
            <a:ext cx="4503632" cy="3377725"/>
          </a:xfrm>
          <a:prstGeom prst="rect">
            <a:avLst/>
          </a:prstGeom>
          <a:ln w="25400"/>
        </p:spPr>
      </p:pic>
      <p:pic>
        <p:nvPicPr>
          <p:cNvPr id="257" name="pasted-image.png"/>
          <p:cNvPicPr>
            <a:picLocks noChangeAspect="1"/>
          </p:cNvPicPr>
          <p:nvPr/>
        </p:nvPicPr>
        <p:blipFill>
          <a:blip r:embed="rId4">
            <a:extLst/>
          </a:blip>
          <a:stretch>
            <a:fillRect/>
          </a:stretch>
        </p:blipFill>
        <p:spPr>
          <a:xfrm>
            <a:off x="373419" y="3131873"/>
            <a:ext cx="1606006" cy="2141340"/>
          </a:xfrm>
          <a:prstGeom prst="rect">
            <a:avLst/>
          </a:prstGeom>
          <a:ln w="25400"/>
        </p:spPr>
      </p:pic>
      <p:pic>
        <p:nvPicPr>
          <p:cNvPr id="258" name="pasted-image.png"/>
          <p:cNvPicPr>
            <a:picLocks noChangeAspect="1"/>
          </p:cNvPicPr>
          <p:nvPr/>
        </p:nvPicPr>
        <p:blipFill>
          <a:blip r:embed="rId5">
            <a:extLst/>
          </a:blip>
          <a:stretch>
            <a:fillRect/>
          </a:stretch>
        </p:blipFill>
        <p:spPr>
          <a:xfrm>
            <a:off x="7227971" y="1205342"/>
            <a:ext cx="2222501" cy="3276601"/>
          </a:xfrm>
          <a:prstGeom prst="rect">
            <a:avLst/>
          </a:prstGeom>
          <a:ln w="25400"/>
        </p:spPr>
      </p:pic>
      <p:pic>
        <p:nvPicPr>
          <p:cNvPr id="259" name="pasted-image.png"/>
          <p:cNvPicPr>
            <a:picLocks noChangeAspect="1"/>
          </p:cNvPicPr>
          <p:nvPr/>
        </p:nvPicPr>
        <p:blipFill>
          <a:blip r:embed="rId6">
            <a:extLst/>
          </a:blip>
          <a:stretch>
            <a:fillRect/>
          </a:stretch>
        </p:blipFill>
        <p:spPr>
          <a:xfrm>
            <a:off x="3109813" y="2272142"/>
            <a:ext cx="2590801" cy="3048001"/>
          </a:xfrm>
          <a:prstGeom prst="rect">
            <a:avLst/>
          </a:prstGeom>
          <a:ln w="25400"/>
        </p:spPr>
      </p:pic>
      <p:pic>
        <p:nvPicPr>
          <p:cNvPr id="260" name="pasted-image.png"/>
          <p:cNvPicPr>
            <a:picLocks noChangeAspect="1"/>
          </p:cNvPicPr>
          <p:nvPr/>
        </p:nvPicPr>
        <p:blipFill>
          <a:blip r:embed="rId7">
            <a:extLst/>
          </a:blip>
          <a:stretch>
            <a:fillRect/>
          </a:stretch>
        </p:blipFill>
        <p:spPr>
          <a:xfrm>
            <a:off x="1535013" y="2151492"/>
            <a:ext cx="2463801" cy="3289301"/>
          </a:xfrm>
          <a:prstGeom prst="rect">
            <a:avLst/>
          </a:prstGeom>
          <a:ln w="25400"/>
        </p:spPr>
      </p:pic>
      <p:pic>
        <p:nvPicPr>
          <p:cNvPr id="261" name="pasted-image.png"/>
          <p:cNvPicPr>
            <a:picLocks noChangeAspect="1"/>
          </p:cNvPicPr>
          <p:nvPr/>
        </p:nvPicPr>
        <p:blipFill>
          <a:blip r:embed="rId8">
            <a:extLst/>
          </a:blip>
          <a:stretch>
            <a:fillRect/>
          </a:stretch>
        </p:blipFill>
        <p:spPr>
          <a:xfrm>
            <a:off x="5592663" y="2456292"/>
            <a:ext cx="2857501" cy="2857501"/>
          </a:xfrm>
          <a:prstGeom prst="rect">
            <a:avLst/>
          </a:prstGeom>
          <a:ln w="25400"/>
        </p:spPr>
      </p:pic>
      <p:pic>
        <p:nvPicPr>
          <p:cNvPr id="262" name="pasted-image.png"/>
          <p:cNvPicPr>
            <a:picLocks noChangeAspect="1"/>
          </p:cNvPicPr>
          <p:nvPr/>
        </p:nvPicPr>
        <p:blipFill>
          <a:blip r:embed="rId9">
            <a:extLst/>
          </a:blip>
          <a:stretch>
            <a:fillRect/>
          </a:stretch>
        </p:blipFill>
        <p:spPr>
          <a:xfrm>
            <a:off x="4697591" y="1209450"/>
            <a:ext cx="2533294" cy="3377725"/>
          </a:xfrm>
          <a:prstGeom prst="rect">
            <a:avLst/>
          </a:prstGeom>
          <a:ln w="25400"/>
        </p:spPr>
      </p:pic>
    </p:spTree>
  </p:cSld>
  <p:clrMapOvr>
    <a:masterClrMapping/>
  </p:clrMapOvr>
  <p:transition xmlns:p14="http://schemas.microsoft.com/office/powerpoint/2010/mai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Shape 292"/>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93" name="Shape 293"/>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94" name="Shape 294"/>
          <p:cNvSpPr>
            <a:spLocks noGrp="1"/>
          </p:cNvSpPr>
          <p:nvPr>
            <p:ph type="title" idx="4294967295"/>
          </p:nvPr>
        </p:nvSpPr>
        <p:spPr>
          <a:xfrm>
            <a:off x="347662" y="1116012"/>
            <a:ext cx="8426451" cy="3894138"/>
          </a:xfrm>
          <a:prstGeom prst="rect">
            <a:avLst/>
          </a:prstGeom>
        </p:spPr>
        <p:txBody>
          <a:bodyPr lIns="38100" tIns="38100" rIns="38100" bIns="38100"/>
          <a:lstStyle>
            <a:lvl1pPr marL="27728" marR="27728" defTabSz="914400">
              <a:lnSpc>
                <a:spcPct val="70000"/>
              </a:lnSpc>
              <a:defRPr sz="8800"/>
            </a:lvl1pPr>
          </a:lstStyle>
          <a:p>
            <a:r>
              <a:t>BAGGING</a:t>
            </a:r>
          </a:p>
        </p:txBody>
      </p:sp>
      <p:sp>
        <p:nvSpPr>
          <p:cNvPr id="295" name="Shape 295"/>
          <p:cNvSpPr>
            <a:spLocks noGrp="1"/>
          </p:cNvSpPr>
          <p:nvPr>
            <p:ph type="body" sz="quarter" idx="4294967295"/>
          </p:nvPr>
        </p:nvSpPr>
        <p:spPr>
          <a:xfrm>
            <a:off x="371475" y="495300"/>
            <a:ext cx="6400800" cy="620713"/>
          </a:xfrm>
          <a:prstGeom prst="rect">
            <a:avLst/>
          </a:prstGeom>
        </p:spPr>
        <p:txBody>
          <a:bodyPr/>
          <a:lstStyle>
            <a:lvl1pPr marL="40639" marR="40639" indent="0" defTabSz="914400">
              <a:defRPr sz="2300"/>
            </a:lvl1pPr>
          </a:lstStyle>
          <a:p>
            <a:r>
              <a:t>DATA SCIENCE PART TIME COURSE</a:t>
            </a:r>
          </a:p>
        </p:txBody>
      </p:sp>
    </p:spTree>
    <p:extLst>
      <p:ext uri="{BB962C8B-B14F-4D97-AF65-F5344CB8AC3E}">
        <p14:creationId xmlns:p14="http://schemas.microsoft.com/office/powerpoint/2010/main" val="963809288"/>
      </p:ext>
    </p:extLst>
  </p:cSld>
  <p:clrMapOvr>
    <a:masterClrMapping/>
  </p:clrMapOvr>
  <p:transition xmlns:p14="http://schemas.microsoft.com/office/powerpoint/2010/main" spd="slow"/>
</p:sld>
</file>

<file path=ppt/theme/theme1.xml><?xml version="1.0" encoding="utf-8"?>
<a:theme xmlns:a="http://schemas.openxmlformats.org/drawingml/2006/main" name="White">
  <a:themeElements>
    <a:clrScheme name="White">
      <a:dk1>
        <a:srgbClr val="000000"/>
      </a:dk1>
      <a:lt1>
        <a:srgbClr val="000000"/>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Gill Sans"/>
        <a:ea typeface="Gill Sans"/>
        <a:cs typeface="Gill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EDE"/>
        </a:solidFill>
        <a:ln w="25400" cap="flat">
          <a:solidFill>
            <a:srgbClr val="000000"/>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Gill Sans"/>
        <a:ea typeface="Gill Sans"/>
        <a:cs typeface="Gill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EDE"/>
        </a:solidFill>
        <a:ln w="25400" cap="flat">
          <a:solidFill>
            <a:srgbClr val="000000"/>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1036</TotalTime>
  <Words>1402</Words>
  <Application>Microsoft Macintosh PowerPoint</Application>
  <PresentationFormat>Custom</PresentationFormat>
  <Paragraphs>163</Paragraphs>
  <Slides>37</Slides>
  <Notes>0</Notes>
  <HiddenSlides>0</HiddenSlides>
  <MMClips>0</MMClip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White</vt:lpstr>
      <vt:lpstr>DATA SCIENCE 10 WEEK PART TIME COURSE  Super-charging Decision Trees</vt:lpstr>
      <vt:lpstr>AGENDA</vt:lpstr>
      <vt:lpstr>DECISION TREE REGRESSION</vt:lpstr>
      <vt:lpstr>Put content here about tree regression</vt:lpstr>
      <vt:lpstr>How do we improve decision trees?</vt:lpstr>
      <vt:lpstr>DECISION TREES</vt:lpstr>
      <vt:lpstr>DECISION TREES</vt:lpstr>
      <vt:lpstr>DECISION TREES</vt:lpstr>
      <vt:lpstr>BAGGING</vt:lpstr>
      <vt:lpstr>BOOTSTRAP &amp; BAGGING</vt:lpstr>
      <vt:lpstr>BAGGING</vt:lpstr>
      <vt:lpstr>BAGGING</vt:lpstr>
      <vt:lpstr>BAGGING</vt:lpstr>
      <vt:lpstr>DECISION TREES</vt:lpstr>
      <vt:lpstr>ENSEMBLING</vt:lpstr>
      <vt:lpstr>ENSEMBLE MODELS</vt:lpstr>
      <vt:lpstr>ENSEMBLE MODELS - WHEN DO THEY WORK?</vt:lpstr>
      <vt:lpstr>ENSEMBLE MODELS - WHEN DO THEY WORK?</vt:lpstr>
      <vt:lpstr>RANDOM FORESTS</vt:lpstr>
      <vt:lpstr>RANDOM FORESTS</vt:lpstr>
      <vt:lpstr>RANDOM FORESTS</vt:lpstr>
      <vt:lpstr>RANDOM FORESTS</vt:lpstr>
      <vt:lpstr>RANDOM FORESTS</vt:lpstr>
      <vt:lpstr>VARIABLE IMPORTANCE</vt:lpstr>
      <vt:lpstr>OUT-OF-BAG ERROR</vt:lpstr>
      <vt:lpstr>DECISION TREES</vt:lpstr>
      <vt:lpstr>BOOSTING</vt:lpstr>
      <vt:lpstr>BOOSTING</vt:lpstr>
      <vt:lpstr>ADABOOST - ADAPTIVE BOOSTING</vt:lpstr>
      <vt:lpstr>GRADIENT BOOSTING</vt:lpstr>
      <vt:lpstr>eXtreme Gradient Boosting</vt:lpstr>
      <vt:lpstr>LAB</vt:lpstr>
      <vt:lpstr>OTHER USES</vt:lpstr>
      <vt:lpstr>RANDOM FOREST FOR CLUSTERING</vt:lpstr>
      <vt:lpstr>ISOLATION FOREST FOR OUTLIER DETECTION</vt:lpstr>
      <vt:lpstr>RULEFIT = RANDOM FOREST + ELASTIC NET</vt:lpstr>
      <vt:lpstr>DISCUSSION TIME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11 WEEK PART TIME COURSE  Week 7 - Ensembling with Decision Trees Wednesday 4th May 2016</dc:title>
  <cp:lastModifiedBy>Greg Baker</cp:lastModifiedBy>
  <cp:revision>4</cp:revision>
  <dcterms:modified xsi:type="dcterms:W3CDTF">2016-07-11T04:52:55Z</dcterms:modified>
</cp:coreProperties>
</file>